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18"/>
  </p:notesMasterIdLst>
  <p:handoutMasterIdLst>
    <p:handoutMasterId r:id="rId19"/>
  </p:handoutMasterIdLst>
  <p:sldIdLst>
    <p:sldId id="259" r:id="rId2"/>
    <p:sldId id="261" r:id="rId3"/>
    <p:sldId id="262" r:id="rId4"/>
    <p:sldId id="263" r:id="rId5"/>
    <p:sldId id="265" r:id="rId6"/>
    <p:sldId id="268" r:id="rId7"/>
    <p:sldId id="273" r:id="rId8"/>
    <p:sldId id="258" r:id="rId9"/>
    <p:sldId id="266" r:id="rId10"/>
    <p:sldId id="269" r:id="rId11"/>
    <p:sldId id="270" r:id="rId12"/>
    <p:sldId id="274" r:id="rId13"/>
    <p:sldId id="271" r:id="rId14"/>
    <p:sldId id="272" r:id="rId15"/>
    <p:sldId id="264" r:id="rId16"/>
    <p:sldId id="276" r:id="rId17"/>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96" d="100"/>
          <a:sy n="96" d="100"/>
        </p:scale>
        <p:origin x="86" y="115"/>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20905-3954-474B-A606-562BCA026DC1}"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rtlCol="0"/>
        <a:lstStyle/>
        <a:p>
          <a:pPr rtl="0"/>
          <a:endParaRPr lang="en-US"/>
        </a:p>
      </dgm:t>
    </dgm:pt>
    <dgm:pt modelId="{DC13AB6D-DEA2-4CBB-AC69-1EF1A6AD1512}">
      <dgm:prSet/>
      <dgm:spPr/>
      <dgm:t>
        <a:bodyPr rtlCol="0"/>
        <a:lstStyle/>
        <a:p>
          <a:pPr rtl="0">
            <a:defRPr cap="all"/>
          </a:pPr>
          <a:r>
            <a:rPr lang="nl-NL" altLang="nl-NL" u="sng" dirty="0"/>
            <a:t>Kwalitatieve analyse</a:t>
          </a:r>
        </a:p>
        <a:p>
          <a:r>
            <a:rPr lang="nl-NL" altLang="nl-NL" dirty="0"/>
            <a:t>Selectief aantonen dat genoemde verbinding in het specimen zit.</a:t>
          </a:r>
        </a:p>
        <a:p>
          <a:r>
            <a:rPr lang="nl-NL" altLang="nl-NL" dirty="0"/>
            <a:t>Groter dan de </a:t>
          </a:r>
          <a:r>
            <a:rPr lang="nl-NL" altLang="nl-NL" dirty="0" err="1"/>
            <a:t>cut-off</a:t>
          </a:r>
          <a:r>
            <a:rPr lang="nl-NL" altLang="nl-NL" dirty="0"/>
            <a:t> waarde</a:t>
          </a:r>
          <a:endParaRPr lang="nl" dirty="0"/>
        </a:p>
      </dgm:t>
    </dgm:pt>
    <dgm:pt modelId="{2C752582-D9FF-4E04-A92F-827DB4BB5C48}" type="parTrans" cxnId="{4B888393-351D-4489-90C9-5A68061AB236}">
      <dgm:prSet/>
      <dgm:spPr/>
      <dgm:t>
        <a:bodyPr rtlCol="0"/>
        <a:lstStyle/>
        <a:p>
          <a:pPr rtl="0"/>
          <a:endParaRPr lang="en-US"/>
        </a:p>
      </dgm:t>
    </dgm:pt>
    <dgm:pt modelId="{9C64CC83-643C-4E12-8F97-BC19DC031190}" type="sibTrans" cxnId="{4B888393-351D-4489-90C9-5A68061AB236}">
      <dgm:prSet phldrT="01" phldr="0"/>
      <dgm:spPr/>
      <dgm:t>
        <a:bodyPr rtlCol="0"/>
        <a:lstStyle/>
        <a:p>
          <a:pPr rtl="0"/>
          <a:r>
            <a:rPr lang="nl"/>
            <a:t>01</a:t>
          </a:r>
        </a:p>
      </dgm:t>
    </dgm:pt>
    <dgm:pt modelId="{53742231-981F-480A-940F-203EC2F7423F}">
      <dgm:prSet/>
      <dgm:spPr/>
      <dgm:t>
        <a:bodyPr rtlCol="0"/>
        <a:lstStyle/>
        <a:p>
          <a:pPr rtl="0">
            <a:defRPr cap="all"/>
          </a:pPr>
          <a:r>
            <a:rPr lang="nl-NL" altLang="nl-NL" u="sng" dirty="0"/>
            <a:t>Kwantitatieve analyse</a:t>
          </a:r>
        </a:p>
        <a:p>
          <a:r>
            <a:rPr lang="nl-NL" altLang="nl-NL" dirty="0"/>
            <a:t>Selectief aantonen in welke hoeveelheid genoemde verbinding in het specimen zit.</a:t>
          </a:r>
        </a:p>
        <a:p>
          <a:r>
            <a:rPr lang="nl-NL" altLang="nl-NL" dirty="0"/>
            <a:t>Groter dan de Limit of </a:t>
          </a:r>
          <a:r>
            <a:rPr lang="nl-NL" altLang="nl-NL" dirty="0" err="1"/>
            <a:t>Quantification</a:t>
          </a:r>
          <a:endParaRPr lang="nl" dirty="0"/>
        </a:p>
      </dgm:t>
    </dgm:pt>
    <dgm:pt modelId="{2FC75195-FBA1-43DE-85DD-40B4B3A2F1F3}" type="parTrans" cxnId="{F226B1C2-5D99-403A-8240-EAD6BD4D8534}">
      <dgm:prSet/>
      <dgm:spPr/>
      <dgm:t>
        <a:bodyPr rtlCol="0"/>
        <a:lstStyle/>
        <a:p>
          <a:pPr rtl="0"/>
          <a:endParaRPr lang="en-US"/>
        </a:p>
      </dgm:t>
    </dgm:pt>
    <dgm:pt modelId="{EF449C32-A7AE-4099-9E9B-9E2F736A89CE}" type="sibTrans" cxnId="{F226B1C2-5D99-403A-8240-EAD6BD4D8534}">
      <dgm:prSet phldrT="02" phldr="0"/>
      <dgm:spPr/>
      <dgm:t>
        <a:bodyPr rtlCol="0"/>
        <a:lstStyle/>
        <a:p>
          <a:pPr rtl="0"/>
          <a:r>
            <a:rPr lang="nl"/>
            <a:t>02</a:t>
          </a:r>
        </a:p>
      </dgm:t>
    </dgm:pt>
    <dgm:pt modelId="{9EF41CC5-EF3B-4A6D-8229-3F1333EADFB3}">
      <dgm:prSet/>
      <dgm:spPr/>
      <dgm:t>
        <a:bodyPr rtlCol="0"/>
        <a:lstStyle/>
        <a:p>
          <a:pPr rtl="0">
            <a:defRPr cap="all"/>
          </a:pPr>
          <a:r>
            <a:rPr lang="nl-NL" altLang="nl-NL" u="sng" dirty="0"/>
            <a:t>Bevestigingsanalyse</a:t>
          </a:r>
        </a:p>
        <a:p>
          <a:r>
            <a:rPr lang="nl-NL" altLang="nl-NL" dirty="0"/>
            <a:t>Een onafhankelijke meetmethode met een andere analytische techniek die de eerste analyse bevestigt</a:t>
          </a:r>
          <a:endParaRPr lang="nl" dirty="0"/>
        </a:p>
      </dgm:t>
    </dgm:pt>
    <dgm:pt modelId="{DAEF1C7D-B0C5-46FA-BED3-8A54E918D3E0}" type="parTrans" cxnId="{E476EEBC-7C9F-4E07-BD58-1044B9769B64}">
      <dgm:prSet/>
      <dgm:spPr/>
      <dgm:t>
        <a:bodyPr rtlCol="0"/>
        <a:lstStyle/>
        <a:p>
          <a:pPr rtl="0"/>
          <a:endParaRPr lang="en-US"/>
        </a:p>
      </dgm:t>
    </dgm:pt>
    <dgm:pt modelId="{98E6DD7C-B953-4119-9F64-9914E467ECBF}" type="sibTrans" cxnId="{E476EEBC-7C9F-4E07-BD58-1044B9769B64}">
      <dgm:prSet phldrT="03" phldr="0"/>
      <dgm:spPr/>
      <dgm:t>
        <a:bodyPr rtlCol="0"/>
        <a:lstStyle/>
        <a:p>
          <a:pPr rtl="0"/>
          <a:r>
            <a:rPr lang="nl"/>
            <a:t>03</a:t>
          </a:r>
        </a:p>
      </dgm:t>
    </dgm:pt>
    <dgm:pt modelId="{579698BD-D232-4926-8D7B-29A69B90858B}" type="pres">
      <dgm:prSet presAssocID="{8AA20905-3954-474B-A606-562BCA026DC1}" presName="Name0" presStyleCnt="0">
        <dgm:presLayoutVars>
          <dgm:animLvl val="lvl"/>
          <dgm:resizeHandles val="exact"/>
        </dgm:presLayoutVars>
      </dgm:prSet>
      <dgm:spPr/>
    </dgm:pt>
    <dgm:pt modelId="{3DD5B223-886E-4FC7-BDA1-ECA869A474EC}" type="pres">
      <dgm:prSet presAssocID="{DC13AB6D-DEA2-4CBB-AC69-1EF1A6AD1512}" presName="compositeNode" presStyleCnt="0">
        <dgm:presLayoutVars>
          <dgm:bulletEnabled val="1"/>
        </dgm:presLayoutVars>
      </dgm:prSet>
      <dgm:spPr/>
    </dgm:pt>
    <dgm:pt modelId="{DA3A6BD4-857F-4C66-97FA-B1E1C180A950}" type="pres">
      <dgm:prSet presAssocID="{DC13AB6D-DEA2-4CBB-AC69-1EF1A6AD1512}" presName="bgRect" presStyleLbl="alignNode1" presStyleIdx="0" presStyleCnt="3"/>
      <dgm:spPr/>
    </dgm:pt>
    <dgm:pt modelId="{BBA91679-4684-4A04-8AEB-03038C78A75C}" type="pres">
      <dgm:prSet presAssocID="{9C64CC83-643C-4E12-8F97-BC19DC031190}" presName="sibTransNodeRect" presStyleLbl="alignNode1" presStyleIdx="0" presStyleCnt="3">
        <dgm:presLayoutVars>
          <dgm:chMax val="0"/>
          <dgm:bulletEnabled val="1"/>
        </dgm:presLayoutVars>
      </dgm:prSet>
      <dgm:spPr/>
    </dgm:pt>
    <dgm:pt modelId="{5F398AEE-BC0F-4F30-99FA-92D67A176C2D}" type="pres">
      <dgm:prSet presAssocID="{DC13AB6D-DEA2-4CBB-AC69-1EF1A6AD1512}" presName="nodeRect" presStyleLbl="alignNode1" presStyleIdx="0" presStyleCnt="3">
        <dgm:presLayoutVars>
          <dgm:bulletEnabled val="1"/>
        </dgm:presLayoutVars>
      </dgm:prSet>
      <dgm:spPr/>
    </dgm:pt>
    <dgm:pt modelId="{3C27A223-AC17-40BD-B7C5-0447661C2934}" type="pres">
      <dgm:prSet presAssocID="{9C64CC83-643C-4E12-8F97-BC19DC031190}" presName="sibTrans" presStyleCnt="0"/>
      <dgm:spPr/>
    </dgm:pt>
    <dgm:pt modelId="{0864151C-845B-4A50-9755-7EE613694D81}" type="pres">
      <dgm:prSet presAssocID="{53742231-981F-480A-940F-203EC2F7423F}" presName="compositeNode" presStyleCnt="0">
        <dgm:presLayoutVars>
          <dgm:bulletEnabled val="1"/>
        </dgm:presLayoutVars>
      </dgm:prSet>
      <dgm:spPr/>
    </dgm:pt>
    <dgm:pt modelId="{00AE7F27-0E5D-4AFB-ACD6-B5A19E79EA42}" type="pres">
      <dgm:prSet presAssocID="{53742231-981F-480A-940F-203EC2F7423F}" presName="bgRect" presStyleLbl="alignNode1" presStyleIdx="1" presStyleCnt="3"/>
      <dgm:spPr/>
    </dgm:pt>
    <dgm:pt modelId="{975C752B-C37A-4BA6-A3AE-2202A141404A}" type="pres">
      <dgm:prSet presAssocID="{EF449C32-A7AE-4099-9E9B-9E2F736A89CE}" presName="sibTransNodeRect" presStyleLbl="alignNode1" presStyleIdx="1" presStyleCnt="3">
        <dgm:presLayoutVars>
          <dgm:chMax val="0"/>
          <dgm:bulletEnabled val="1"/>
        </dgm:presLayoutVars>
      </dgm:prSet>
      <dgm:spPr/>
    </dgm:pt>
    <dgm:pt modelId="{C5BDCA19-B754-421E-A6CC-628F80FC74CB}" type="pres">
      <dgm:prSet presAssocID="{53742231-981F-480A-940F-203EC2F7423F}" presName="nodeRect" presStyleLbl="alignNode1" presStyleIdx="1" presStyleCnt="3">
        <dgm:presLayoutVars>
          <dgm:bulletEnabled val="1"/>
        </dgm:presLayoutVars>
      </dgm:prSet>
      <dgm:spPr/>
    </dgm:pt>
    <dgm:pt modelId="{3E36C1DA-E751-469B-91D5-B7ADF3790DAB}" type="pres">
      <dgm:prSet presAssocID="{EF449C32-A7AE-4099-9E9B-9E2F736A89CE}" presName="sibTrans" presStyleCnt="0"/>
      <dgm:spPr/>
    </dgm:pt>
    <dgm:pt modelId="{19974A3A-09A4-40DE-BB0F-D9AED1ACB06E}" type="pres">
      <dgm:prSet presAssocID="{9EF41CC5-EF3B-4A6D-8229-3F1333EADFB3}" presName="compositeNode" presStyleCnt="0">
        <dgm:presLayoutVars>
          <dgm:bulletEnabled val="1"/>
        </dgm:presLayoutVars>
      </dgm:prSet>
      <dgm:spPr/>
    </dgm:pt>
    <dgm:pt modelId="{CAD62F17-E99D-4FEF-B376-961CA4CB20EB}" type="pres">
      <dgm:prSet presAssocID="{9EF41CC5-EF3B-4A6D-8229-3F1333EADFB3}" presName="bgRect" presStyleLbl="alignNode1" presStyleIdx="2" presStyleCnt="3"/>
      <dgm:spPr/>
    </dgm:pt>
    <dgm:pt modelId="{E20811D6-E5D4-4C9E-AABF-9E0E1902CA2C}" type="pres">
      <dgm:prSet presAssocID="{98E6DD7C-B953-4119-9F64-9914E467ECBF}" presName="sibTransNodeRect" presStyleLbl="alignNode1" presStyleIdx="2" presStyleCnt="3">
        <dgm:presLayoutVars>
          <dgm:chMax val="0"/>
          <dgm:bulletEnabled val="1"/>
        </dgm:presLayoutVars>
      </dgm:prSet>
      <dgm:spPr/>
    </dgm:pt>
    <dgm:pt modelId="{67D48337-9200-42EF-A956-8FC92E9B78D2}" type="pres">
      <dgm:prSet presAssocID="{9EF41CC5-EF3B-4A6D-8229-3F1333EADFB3}" presName="nodeRect" presStyleLbl="alignNode1" presStyleIdx="2" presStyleCnt="3">
        <dgm:presLayoutVars>
          <dgm:bulletEnabled val="1"/>
        </dgm:presLayoutVars>
      </dgm:prSet>
      <dgm:spPr/>
    </dgm:pt>
  </dgm:ptLst>
  <dgm:cxnLst>
    <dgm:cxn modelId="{43B61840-F115-4174-96B9-DA0C0E83489E}" type="presOf" srcId="{9EF41CC5-EF3B-4A6D-8229-3F1333EADFB3}" destId="{CAD62F17-E99D-4FEF-B376-961CA4CB20EB}" srcOrd="0" destOrd="0" presId="urn:microsoft.com/office/officeart/2016/7/layout/LinearBlockProcessNumbered"/>
    <dgm:cxn modelId="{0439566F-A180-439C-8FAE-14E400EF2DCF}" type="presOf" srcId="{8AA20905-3954-474B-A606-562BCA026DC1}" destId="{579698BD-D232-4926-8D7B-29A69B90858B}" srcOrd="0" destOrd="0" presId="urn:microsoft.com/office/officeart/2016/7/layout/LinearBlockProcessNumbered"/>
    <dgm:cxn modelId="{29280853-1A86-48A7-BA30-A3847B3BBF6D}" type="presOf" srcId="{98E6DD7C-B953-4119-9F64-9914E467ECBF}" destId="{E20811D6-E5D4-4C9E-AABF-9E0E1902CA2C}" srcOrd="0" destOrd="0" presId="urn:microsoft.com/office/officeart/2016/7/layout/LinearBlockProcessNumbered"/>
    <dgm:cxn modelId="{F6B1598F-1951-460F-BB68-54B32A798437}" type="presOf" srcId="{DC13AB6D-DEA2-4CBB-AC69-1EF1A6AD1512}" destId="{5F398AEE-BC0F-4F30-99FA-92D67A176C2D}" srcOrd="1" destOrd="0" presId="urn:microsoft.com/office/officeart/2016/7/layout/LinearBlockProcessNumbered"/>
    <dgm:cxn modelId="{4B888393-351D-4489-90C9-5A68061AB236}" srcId="{8AA20905-3954-474B-A606-562BCA026DC1}" destId="{DC13AB6D-DEA2-4CBB-AC69-1EF1A6AD1512}" srcOrd="0" destOrd="0" parTransId="{2C752582-D9FF-4E04-A92F-827DB4BB5C48}" sibTransId="{9C64CC83-643C-4E12-8F97-BC19DC031190}"/>
    <dgm:cxn modelId="{BA068B95-2DA2-453B-8162-90B6AB26C20F}" type="presOf" srcId="{DC13AB6D-DEA2-4CBB-AC69-1EF1A6AD1512}" destId="{DA3A6BD4-857F-4C66-97FA-B1E1C180A950}" srcOrd="0" destOrd="0" presId="urn:microsoft.com/office/officeart/2016/7/layout/LinearBlockProcessNumbered"/>
    <dgm:cxn modelId="{07D44DA2-D4CF-4582-A029-20843D5E0F23}" type="presOf" srcId="{53742231-981F-480A-940F-203EC2F7423F}" destId="{C5BDCA19-B754-421E-A6CC-628F80FC74CB}" srcOrd="1" destOrd="0" presId="urn:microsoft.com/office/officeart/2016/7/layout/LinearBlockProcessNumbered"/>
    <dgm:cxn modelId="{E476EEBC-7C9F-4E07-BD58-1044B9769B64}" srcId="{8AA20905-3954-474B-A606-562BCA026DC1}" destId="{9EF41CC5-EF3B-4A6D-8229-3F1333EADFB3}" srcOrd="2" destOrd="0" parTransId="{DAEF1C7D-B0C5-46FA-BED3-8A54E918D3E0}" sibTransId="{98E6DD7C-B953-4119-9F64-9914E467ECBF}"/>
    <dgm:cxn modelId="{FDD130C2-CD74-4EFB-A226-A939177EE674}" type="presOf" srcId="{53742231-981F-480A-940F-203EC2F7423F}" destId="{00AE7F27-0E5D-4AFB-ACD6-B5A19E79EA42}" srcOrd="0" destOrd="0" presId="urn:microsoft.com/office/officeart/2016/7/layout/LinearBlockProcessNumbered"/>
    <dgm:cxn modelId="{F226B1C2-5D99-403A-8240-EAD6BD4D8534}" srcId="{8AA20905-3954-474B-A606-562BCA026DC1}" destId="{53742231-981F-480A-940F-203EC2F7423F}" srcOrd="1" destOrd="0" parTransId="{2FC75195-FBA1-43DE-85DD-40B4B3A2F1F3}" sibTransId="{EF449C32-A7AE-4099-9E9B-9E2F736A89CE}"/>
    <dgm:cxn modelId="{714928C7-F07E-48C4-BE9E-4842896AB09C}" type="presOf" srcId="{9C64CC83-643C-4E12-8F97-BC19DC031190}" destId="{BBA91679-4684-4A04-8AEB-03038C78A75C}" srcOrd="0" destOrd="0" presId="urn:microsoft.com/office/officeart/2016/7/layout/LinearBlockProcessNumbered"/>
    <dgm:cxn modelId="{7D7B6CF4-1A1D-4E61-B5FE-C95185EF2648}" type="presOf" srcId="{9EF41CC5-EF3B-4A6D-8229-3F1333EADFB3}" destId="{67D48337-9200-42EF-A956-8FC92E9B78D2}" srcOrd="1" destOrd="0" presId="urn:microsoft.com/office/officeart/2016/7/layout/LinearBlockProcessNumbered"/>
    <dgm:cxn modelId="{B9FDDAF6-ABE3-43D5-A54F-4A0002D3FD47}" type="presOf" srcId="{EF449C32-A7AE-4099-9E9B-9E2F736A89CE}" destId="{975C752B-C37A-4BA6-A3AE-2202A141404A}" srcOrd="0" destOrd="0" presId="urn:microsoft.com/office/officeart/2016/7/layout/LinearBlockProcessNumbered"/>
    <dgm:cxn modelId="{6A5BED3A-71F8-4A71-9E51-1F50D58497B5}" type="presParOf" srcId="{579698BD-D232-4926-8D7B-29A69B90858B}" destId="{3DD5B223-886E-4FC7-BDA1-ECA869A474EC}" srcOrd="0" destOrd="0" presId="urn:microsoft.com/office/officeart/2016/7/layout/LinearBlockProcessNumbered"/>
    <dgm:cxn modelId="{50ED9B3F-B939-4662-8866-7D833C2E0794}" type="presParOf" srcId="{3DD5B223-886E-4FC7-BDA1-ECA869A474EC}" destId="{DA3A6BD4-857F-4C66-97FA-B1E1C180A950}" srcOrd="0" destOrd="0" presId="urn:microsoft.com/office/officeart/2016/7/layout/LinearBlockProcessNumbered"/>
    <dgm:cxn modelId="{0D013F25-1B82-4F7B-AEF4-E93C2E95B0C3}" type="presParOf" srcId="{3DD5B223-886E-4FC7-BDA1-ECA869A474EC}" destId="{BBA91679-4684-4A04-8AEB-03038C78A75C}" srcOrd="1" destOrd="0" presId="urn:microsoft.com/office/officeart/2016/7/layout/LinearBlockProcessNumbered"/>
    <dgm:cxn modelId="{1E713196-E09A-42B0-BC2D-5294D0D9C36F}" type="presParOf" srcId="{3DD5B223-886E-4FC7-BDA1-ECA869A474EC}" destId="{5F398AEE-BC0F-4F30-99FA-92D67A176C2D}" srcOrd="2" destOrd="0" presId="urn:microsoft.com/office/officeart/2016/7/layout/LinearBlockProcessNumbered"/>
    <dgm:cxn modelId="{F8935481-B234-48A2-8E9B-6F423817537E}" type="presParOf" srcId="{579698BD-D232-4926-8D7B-29A69B90858B}" destId="{3C27A223-AC17-40BD-B7C5-0447661C2934}" srcOrd="1" destOrd="0" presId="urn:microsoft.com/office/officeart/2016/7/layout/LinearBlockProcessNumbered"/>
    <dgm:cxn modelId="{2A71550B-14EE-4B95-A40C-E132F64E84DB}" type="presParOf" srcId="{579698BD-D232-4926-8D7B-29A69B90858B}" destId="{0864151C-845B-4A50-9755-7EE613694D81}" srcOrd="2" destOrd="0" presId="urn:microsoft.com/office/officeart/2016/7/layout/LinearBlockProcessNumbered"/>
    <dgm:cxn modelId="{819F34FD-11F2-459D-B90D-FA1539737ADA}" type="presParOf" srcId="{0864151C-845B-4A50-9755-7EE613694D81}" destId="{00AE7F27-0E5D-4AFB-ACD6-B5A19E79EA42}" srcOrd="0" destOrd="0" presId="urn:microsoft.com/office/officeart/2016/7/layout/LinearBlockProcessNumbered"/>
    <dgm:cxn modelId="{FAA4A22E-63A9-40D7-AF37-15573F3C350A}" type="presParOf" srcId="{0864151C-845B-4A50-9755-7EE613694D81}" destId="{975C752B-C37A-4BA6-A3AE-2202A141404A}" srcOrd="1" destOrd="0" presId="urn:microsoft.com/office/officeart/2016/7/layout/LinearBlockProcessNumbered"/>
    <dgm:cxn modelId="{ABA4B620-C848-4944-B91E-2E492EED893C}" type="presParOf" srcId="{0864151C-845B-4A50-9755-7EE613694D81}" destId="{C5BDCA19-B754-421E-A6CC-628F80FC74CB}" srcOrd="2" destOrd="0" presId="urn:microsoft.com/office/officeart/2016/7/layout/LinearBlockProcessNumbered"/>
    <dgm:cxn modelId="{981D06A1-F8EB-4C14-9C2A-EA505D9C81FA}" type="presParOf" srcId="{579698BD-D232-4926-8D7B-29A69B90858B}" destId="{3E36C1DA-E751-469B-91D5-B7ADF3790DAB}" srcOrd="3" destOrd="0" presId="urn:microsoft.com/office/officeart/2016/7/layout/LinearBlockProcessNumbered"/>
    <dgm:cxn modelId="{D7BB022A-2504-497B-9672-D97F4CB95B15}" type="presParOf" srcId="{579698BD-D232-4926-8D7B-29A69B90858B}" destId="{19974A3A-09A4-40DE-BB0F-D9AED1ACB06E}" srcOrd="4" destOrd="0" presId="urn:microsoft.com/office/officeart/2016/7/layout/LinearBlockProcessNumbered"/>
    <dgm:cxn modelId="{A085F843-0169-43CB-B042-74EAB6E1674B}" type="presParOf" srcId="{19974A3A-09A4-40DE-BB0F-D9AED1ACB06E}" destId="{CAD62F17-E99D-4FEF-B376-961CA4CB20EB}" srcOrd="0" destOrd="0" presId="urn:microsoft.com/office/officeart/2016/7/layout/LinearBlockProcessNumbered"/>
    <dgm:cxn modelId="{A179DBCD-25F3-44B6-BAA7-26EBC7B29448}" type="presParOf" srcId="{19974A3A-09A4-40DE-BB0F-D9AED1ACB06E}" destId="{E20811D6-E5D4-4C9E-AABF-9E0E1902CA2C}" srcOrd="1" destOrd="0" presId="urn:microsoft.com/office/officeart/2016/7/layout/LinearBlockProcessNumbered"/>
    <dgm:cxn modelId="{7429BDE6-E17F-4E08-960D-D62B256C81F6}" type="presParOf" srcId="{19974A3A-09A4-40DE-BB0F-D9AED1ACB06E}" destId="{67D48337-9200-42EF-A956-8FC92E9B78D2}"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A6BD4-857F-4C66-97FA-B1E1C180A950}">
      <dsp:nvSpPr>
        <dsp:cNvPr id="0" name=""/>
        <dsp:cNvSpPr/>
      </dsp:nvSpPr>
      <dsp:spPr>
        <a:xfrm>
          <a:off x="808" y="0"/>
          <a:ext cx="3275967" cy="3714750"/>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593" tIns="0" rIns="323593" bIns="330200" numCol="1" spcCol="1270" rtlCol="0" anchor="t" anchorCtr="0">
          <a:noAutofit/>
        </a:bodyPr>
        <a:lstStyle/>
        <a:p>
          <a:pPr marL="0" lvl="0" indent="0" algn="l" defTabSz="755650" rtl="0">
            <a:lnSpc>
              <a:spcPct val="90000"/>
            </a:lnSpc>
            <a:spcBef>
              <a:spcPct val="0"/>
            </a:spcBef>
            <a:spcAft>
              <a:spcPct val="35000"/>
            </a:spcAft>
            <a:buNone/>
            <a:defRPr cap="all"/>
          </a:pPr>
          <a:r>
            <a:rPr lang="nl-NL" altLang="nl-NL" sz="1700" u="sng" kern="1200" dirty="0"/>
            <a:t>Kwalitatieve analyse</a:t>
          </a:r>
        </a:p>
        <a:p>
          <a:pPr marL="0" lvl="0" indent="0" algn="l" defTabSz="755650">
            <a:lnSpc>
              <a:spcPct val="90000"/>
            </a:lnSpc>
            <a:spcBef>
              <a:spcPct val="0"/>
            </a:spcBef>
            <a:spcAft>
              <a:spcPct val="35000"/>
            </a:spcAft>
            <a:buNone/>
          </a:pPr>
          <a:r>
            <a:rPr lang="nl-NL" altLang="nl-NL" sz="1700" kern="1200" dirty="0"/>
            <a:t>Selectief aantonen dat genoemde verbinding in het specimen zit.</a:t>
          </a:r>
        </a:p>
        <a:p>
          <a:pPr marL="0" lvl="0" indent="0" algn="l" defTabSz="755650">
            <a:lnSpc>
              <a:spcPct val="90000"/>
            </a:lnSpc>
            <a:spcBef>
              <a:spcPct val="0"/>
            </a:spcBef>
            <a:spcAft>
              <a:spcPct val="35000"/>
            </a:spcAft>
            <a:buNone/>
          </a:pPr>
          <a:r>
            <a:rPr lang="nl-NL" altLang="nl-NL" sz="1700" kern="1200" dirty="0"/>
            <a:t>Groter dan de </a:t>
          </a:r>
          <a:r>
            <a:rPr lang="nl-NL" altLang="nl-NL" sz="1700" kern="1200" dirty="0" err="1"/>
            <a:t>cut-off</a:t>
          </a:r>
          <a:r>
            <a:rPr lang="nl-NL" altLang="nl-NL" sz="1700" kern="1200" dirty="0"/>
            <a:t> waarde</a:t>
          </a:r>
          <a:endParaRPr lang="nl" sz="1700" kern="1200" dirty="0"/>
        </a:p>
      </dsp:txBody>
      <dsp:txXfrm>
        <a:off x="808" y="1485900"/>
        <a:ext cx="3275967" cy="2228850"/>
      </dsp:txXfrm>
    </dsp:sp>
    <dsp:sp modelId="{BBA91679-4684-4A04-8AEB-03038C78A75C}">
      <dsp:nvSpPr>
        <dsp:cNvPr id="0" name=""/>
        <dsp:cNvSpPr/>
      </dsp:nvSpPr>
      <dsp:spPr>
        <a:xfrm>
          <a:off x="808" y="0"/>
          <a:ext cx="3275967" cy="148590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3593" tIns="165100" rIns="323593" bIns="165100" numCol="1" spcCol="1270" rtlCol="0" anchor="ctr" anchorCtr="0">
          <a:noAutofit/>
        </a:bodyPr>
        <a:lstStyle/>
        <a:p>
          <a:pPr marL="0" lvl="0" indent="0" algn="l" defTabSz="2933700" rtl="0">
            <a:lnSpc>
              <a:spcPct val="90000"/>
            </a:lnSpc>
            <a:spcBef>
              <a:spcPct val="0"/>
            </a:spcBef>
            <a:spcAft>
              <a:spcPct val="35000"/>
            </a:spcAft>
            <a:buNone/>
          </a:pPr>
          <a:r>
            <a:rPr lang="nl" sz="6600" kern="1200"/>
            <a:t>01</a:t>
          </a:r>
        </a:p>
      </dsp:txBody>
      <dsp:txXfrm>
        <a:off x="808" y="0"/>
        <a:ext cx="3275967" cy="1485900"/>
      </dsp:txXfrm>
    </dsp:sp>
    <dsp:sp modelId="{00AE7F27-0E5D-4AFB-ACD6-B5A19E79EA42}">
      <dsp:nvSpPr>
        <dsp:cNvPr id="0" name=""/>
        <dsp:cNvSpPr/>
      </dsp:nvSpPr>
      <dsp:spPr>
        <a:xfrm>
          <a:off x="3538853" y="0"/>
          <a:ext cx="3275967" cy="3714750"/>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593" tIns="0" rIns="323593" bIns="330200" numCol="1" spcCol="1270" rtlCol="0" anchor="t" anchorCtr="0">
          <a:noAutofit/>
        </a:bodyPr>
        <a:lstStyle/>
        <a:p>
          <a:pPr marL="0" lvl="0" indent="0" algn="l" defTabSz="755650" rtl="0">
            <a:lnSpc>
              <a:spcPct val="90000"/>
            </a:lnSpc>
            <a:spcBef>
              <a:spcPct val="0"/>
            </a:spcBef>
            <a:spcAft>
              <a:spcPct val="35000"/>
            </a:spcAft>
            <a:buNone/>
            <a:defRPr cap="all"/>
          </a:pPr>
          <a:r>
            <a:rPr lang="nl-NL" altLang="nl-NL" sz="1700" u="sng" kern="1200" dirty="0"/>
            <a:t>Kwantitatieve analyse</a:t>
          </a:r>
        </a:p>
        <a:p>
          <a:pPr marL="0" lvl="0" indent="0" algn="l" defTabSz="755650">
            <a:lnSpc>
              <a:spcPct val="90000"/>
            </a:lnSpc>
            <a:spcBef>
              <a:spcPct val="0"/>
            </a:spcBef>
            <a:spcAft>
              <a:spcPct val="35000"/>
            </a:spcAft>
            <a:buNone/>
          </a:pPr>
          <a:r>
            <a:rPr lang="nl-NL" altLang="nl-NL" sz="1700" kern="1200" dirty="0"/>
            <a:t>Selectief aantonen in welke hoeveelheid genoemde verbinding in het specimen zit.</a:t>
          </a:r>
        </a:p>
        <a:p>
          <a:pPr marL="0" lvl="0" indent="0" algn="l" defTabSz="755650">
            <a:lnSpc>
              <a:spcPct val="90000"/>
            </a:lnSpc>
            <a:spcBef>
              <a:spcPct val="0"/>
            </a:spcBef>
            <a:spcAft>
              <a:spcPct val="35000"/>
            </a:spcAft>
            <a:buNone/>
          </a:pPr>
          <a:r>
            <a:rPr lang="nl-NL" altLang="nl-NL" sz="1700" kern="1200" dirty="0"/>
            <a:t>Groter dan de Limit of </a:t>
          </a:r>
          <a:r>
            <a:rPr lang="nl-NL" altLang="nl-NL" sz="1700" kern="1200" dirty="0" err="1"/>
            <a:t>Quantification</a:t>
          </a:r>
          <a:endParaRPr lang="nl" sz="1700" kern="1200" dirty="0"/>
        </a:p>
      </dsp:txBody>
      <dsp:txXfrm>
        <a:off x="3538853" y="1485900"/>
        <a:ext cx="3275967" cy="2228850"/>
      </dsp:txXfrm>
    </dsp:sp>
    <dsp:sp modelId="{975C752B-C37A-4BA6-A3AE-2202A141404A}">
      <dsp:nvSpPr>
        <dsp:cNvPr id="0" name=""/>
        <dsp:cNvSpPr/>
      </dsp:nvSpPr>
      <dsp:spPr>
        <a:xfrm>
          <a:off x="3538853" y="0"/>
          <a:ext cx="3275967" cy="148590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3593" tIns="165100" rIns="323593" bIns="165100" numCol="1" spcCol="1270" rtlCol="0" anchor="ctr" anchorCtr="0">
          <a:noAutofit/>
        </a:bodyPr>
        <a:lstStyle/>
        <a:p>
          <a:pPr marL="0" lvl="0" indent="0" algn="l" defTabSz="2933700" rtl="0">
            <a:lnSpc>
              <a:spcPct val="90000"/>
            </a:lnSpc>
            <a:spcBef>
              <a:spcPct val="0"/>
            </a:spcBef>
            <a:spcAft>
              <a:spcPct val="35000"/>
            </a:spcAft>
            <a:buNone/>
          </a:pPr>
          <a:r>
            <a:rPr lang="nl" sz="6600" kern="1200"/>
            <a:t>02</a:t>
          </a:r>
        </a:p>
      </dsp:txBody>
      <dsp:txXfrm>
        <a:off x="3538853" y="0"/>
        <a:ext cx="3275967" cy="1485900"/>
      </dsp:txXfrm>
    </dsp:sp>
    <dsp:sp modelId="{CAD62F17-E99D-4FEF-B376-961CA4CB20EB}">
      <dsp:nvSpPr>
        <dsp:cNvPr id="0" name=""/>
        <dsp:cNvSpPr/>
      </dsp:nvSpPr>
      <dsp:spPr>
        <a:xfrm>
          <a:off x="7076898" y="0"/>
          <a:ext cx="3275967" cy="3714750"/>
        </a:xfrm>
        <a:prstGeom prst="rect">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593" tIns="0" rIns="323593" bIns="330200" numCol="1" spcCol="1270" rtlCol="0" anchor="t" anchorCtr="0">
          <a:noAutofit/>
        </a:bodyPr>
        <a:lstStyle/>
        <a:p>
          <a:pPr marL="0" lvl="0" indent="0" algn="l" defTabSz="755650" rtl="0">
            <a:lnSpc>
              <a:spcPct val="90000"/>
            </a:lnSpc>
            <a:spcBef>
              <a:spcPct val="0"/>
            </a:spcBef>
            <a:spcAft>
              <a:spcPct val="35000"/>
            </a:spcAft>
            <a:buNone/>
            <a:defRPr cap="all"/>
          </a:pPr>
          <a:r>
            <a:rPr lang="nl-NL" altLang="nl-NL" sz="1700" u="sng" kern="1200" dirty="0"/>
            <a:t>Bevestigingsanalyse</a:t>
          </a:r>
        </a:p>
        <a:p>
          <a:pPr marL="0" lvl="0" indent="0" algn="l" defTabSz="755650">
            <a:lnSpc>
              <a:spcPct val="90000"/>
            </a:lnSpc>
            <a:spcBef>
              <a:spcPct val="0"/>
            </a:spcBef>
            <a:spcAft>
              <a:spcPct val="35000"/>
            </a:spcAft>
            <a:buNone/>
          </a:pPr>
          <a:r>
            <a:rPr lang="nl-NL" altLang="nl-NL" sz="1700" kern="1200" dirty="0"/>
            <a:t>Een onafhankelijke meetmethode met een andere analytische techniek die de eerste analyse bevestigt</a:t>
          </a:r>
          <a:endParaRPr lang="nl" sz="1700" kern="1200" dirty="0"/>
        </a:p>
      </dsp:txBody>
      <dsp:txXfrm>
        <a:off x="7076898" y="1485900"/>
        <a:ext cx="3275967" cy="2228850"/>
      </dsp:txXfrm>
    </dsp:sp>
    <dsp:sp modelId="{E20811D6-E5D4-4C9E-AABF-9E0E1902CA2C}">
      <dsp:nvSpPr>
        <dsp:cNvPr id="0" name=""/>
        <dsp:cNvSpPr/>
      </dsp:nvSpPr>
      <dsp:spPr>
        <a:xfrm>
          <a:off x="7076898" y="0"/>
          <a:ext cx="3275967" cy="148590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3593" tIns="165100" rIns="323593" bIns="165100" numCol="1" spcCol="1270" rtlCol="0" anchor="ctr" anchorCtr="0">
          <a:noAutofit/>
        </a:bodyPr>
        <a:lstStyle/>
        <a:p>
          <a:pPr marL="0" lvl="0" indent="0" algn="l" defTabSz="2933700" rtl="0">
            <a:lnSpc>
              <a:spcPct val="90000"/>
            </a:lnSpc>
            <a:spcBef>
              <a:spcPct val="0"/>
            </a:spcBef>
            <a:spcAft>
              <a:spcPct val="35000"/>
            </a:spcAft>
            <a:buNone/>
          </a:pPr>
          <a:r>
            <a:rPr lang="nl" sz="6600" kern="1200"/>
            <a:t>03</a:t>
          </a:r>
        </a:p>
      </dsp:txBody>
      <dsp:txXfrm>
        <a:off x="7076898" y="0"/>
        <a:ext cx="3275967" cy="1485900"/>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rtlCol="0"/>
            <a:lstStyle/>
            <a:p>
              <a:pPr rtl="0"/>
              <a:r>
                <a:t>01</a:t>
              </a:r>
            </a:p>
          </dgm:t>
        </dgm:pt>
        <dgm:pt modelId="201" type="sibTrans" cxnId="5">
          <dgm:prSet phldrT="2"/>
          <dgm:t>
            <a:bodyPr rtlCol="0"/>
            <a:lstStyle/>
            <a:p>
              <a:pPr rtl="0"/>
              <a:r>
                <a:t>02</a:t>
              </a:r>
            </a:p>
          </dgm:t>
        </dgm:pt>
        <dgm:pt modelId="301" type="sibTrans" cxnId="6">
          <dgm:prSet phldrT="3"/>
          <dgm:t>
            <a:bodyPr rtlCol="0"/>
            <a:lstStyle/>
            <a:p>
              <a:pPr rtl="0"/>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A5AE812-F6A4-45CE-BC7A-D0E61679177E}" type="datetime1">
              <a:rPr lang="nl-NL" smtClean="0"/>
              <a:t>10-11-2025</a:t>
            </a:fld>
            <a:endParaRPr lang="en-US"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1E602E8-7778-4840-9C52-CF866E2E76E6}" type="slidenum">
              <a:rPr lang="en-US" smtClean="0"/>
              <a:t>‹nr.›</a:t>
            </a:fld>
            <a:endParaRPr lang="en-US"/>
          </a:p>
        </p:txBody>
      </p:sp>
    </p:spTree>
    <p:extLst>
      <p:ext uri="{BB962C8B-B14F-4D97-AF65-F5344CB8AC3E}">
        <p14:creationId xmlns:p14="http://schemas.microsoft.com/office/powerpoint/2010/main" val="133060039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9531434-731C-4FA7-9D02-404FB22BAE22}" type="datetime1">
              <a:rPr lang="nl-NL" smtClean="0"/>
              <a:t>10-11-2025</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
              <a:t>Klik om de tekststijlen van het model te bewerken</a:t>
            </a:r>
            <a:endParaRPr lang="en-US"/>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E86D5CD-F53C-40AA-8F25-6C53AFF44ECB}" type="slidenum">
              <a:rPr lang="en-US" smtClean="0"/>
              <a:t>‹nr.›</a:t>
            </a:fld>
            <a:endParaRPr lang="en-US"/>
          </a:p>
        </p:txBody>
      </p:sp>
    </p:spTree>
    <p:extLst>
      <p:ext uri="{BB962C8B-B14F-4D97-AF65-F5344CB8AC3E}">
        <p14:creationId xmlns:p14="http://schemas.microsoft.com/office/powerpoint/2010/main" val="289139813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nl-NL"/>
              <a:t>Klik om stijl te bewerken</a:t>
            </a:r>
            <a:endParaRPr lang="en-US" dirty="0"/>
          </a:p>
        </p:txBody>
      </p:sp>
      <p:sp>
        <p:nvSpPr>
          <p:cNvPr id="3" name="Subtitel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nl-NL"/>
              <a:t>Klikken om de ondertitelstijl van het model te bewerken</a:t>
            </a:r>
            <a:endParaRPr lang="en-US" dirty="0"/>
          </a:p>
        </p:txBody>
      </p:sp>
      <p:sp>
        <p:nvSpPr>
          <p:cNvPr id="4" name="Tijdelijke aanduiding voor datum 3"/>
          <p:cNvSpPr>
            <a:spLocks noGrp="1"/>
          </p:cNvSpPr>
          <p:nvPr>
            <p:ph type="dt" sz="half" idx="10"/>
          </p:nvPr>
        </p:nvSpPr>
        <p:spPr/>
        <p:txBody>
          <a:bodyPr rtlCol="0"/>
          <a:lstStyle/>
          <a:p>
            <a:pPr rtl="0"/>
            <a:fld id="{1BCB0D77-F261-420E-A5CC-66B39EFEAE94}" type="datetime1">
              <a:rPr lang="nl-NL" smtClean="0"/>
              <a:t>10-11-2025</a:t>
            </a:fld>
            <a:endParaRPr lang="en-US" dirty="0"/>
          </a:p>
        </p:txBody>
      </p:sp>
      <p:sp>
        <p:nvSpPr>
          <p:cNvPr id="5" name="Tijdelijke aanduiding voor voettekst 4"/>
          <p:cNvSpPr>
            <a:spLocks noGrp="1"/>
          </p:cNvSpPr>
          <p:nvPr>
            <p:ph type="ftr" sz="quarter" idx="11"/>
          </p:nvPr>
        </p:nvSpPr>
        <p:spPr/>
        <p:txBody>
          <a:bodyPr rtlCol="0"/>
          <a:lstStyle/>
          <a:p>
            <a:pPr rtl="0"/>
            <a:endParaRPr lang="en-US" dirty="0"/>
          </a:p>
        </p:txBody>
      </p:sp>
      <p:sp>
        <p:nvSpPr>
          <p:cNvPr id="6" name="Tijdelijke aanduiding voor dianummer 5"/>
          <p:cNvSpPr>
            <a:spLocks noGrp="1"/>
          </p:cNvSpPr>
          <p:nvPr>
            <p:ph type="sldNum" sz="quarter" idx="12"/>
          </p:nvPr>
        </p:nvSpPr>
        <p:spPr/>
        <p:txBody>
          <a:bodyPr rtlCol="0"/>
          <a:lstStyle/>
          <a:p>
            <a:pPr rtl="0"/>
            <a:fld id="{3A98EE3D-8CD1-4C3F-BD1C-C98C9596463C}" type="slidenum">
              <a:rPr lang="en-US" smtClean="0"/>
              <a:pPr rtl="0"/>
              <a:t>‹nr.›</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16" name="Afbeelding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el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nl-NL"/>
              <a:t>Klik om stijl te bewerken</a:t>
            </a:r>
            <a:endParaRPr lang="en-US" dirty="0"/>
          </a:p>
        </p:txBody>
      </p:sp>
      <p:sp>
        <p:nvSpPr>
          <p:cNvPr id="3" name="Tijdelijke aanduiding voor afbeelding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en-US" dirty="0"/>
          </a:p>
        </p:txBody>
      </p:sp>
      <p:sp>
        <p:nvSpPr>
          <p:cNvPr id="4" name="Tijdelijke aanduiding voor tekst 3"/>
          <p:cNvSpPr>
            <a:spLocks noGrp="1"/>
          </p:cNvSpPr>
          <p:nvPr>
            <p:ph type="body" sz="half" idx="2"/>
          </p:nvPr>
        </p:nvSpPr>
        <p:spPr>
          <a:xfrm>
            <a:off x="913795" y="5247728"/>
            <a:ext cx="10353762" cy="543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Klikken om de tekststijl van het model te bewerken</a:t>
            </a:r>
          </a:p>
        </p:txBody>
      </p:sp>
      <p:sp>
        <p:nvSpPr>
          <p:cNvPr id="5" name="Tijdelijke aanduiding voor datum 4"/>
          <p:cNvSpPr>
            <a:spLocks noGrp="1"/>
          </p:cNvSpPr>
          <p:nvPr>
            <p:ph type="dt" sz="half" idx="10"/>
          </p:nvPr>
        </p:nvSpPr>
        <p:spPr/>
        <p:txBody>
          <a:bodyPr rtlCol="0"/>
          <a:lstStyle/>
          <a:p>
            <a:pPr rtl="0"/>
            <a:fld id="{02D33C21-98DC-420E-96F8-C68CE8D3AB7C}" type="datetime1">
              <a:rPr lang="nl-NL" smtClean="0"/>
              <a:t>10-11-2025</a:t>
            </a:fld>
            <a:endParaRPr lang="en-US" dirty="0"/>
          </a:p>
        </p:txBody>
      </p:sp>
      <p:sp>
        <p:nvSpPr>
          <p:cNvPr id="6" name="Tijdelijke aanduiding voor voettekst 5"/>
          <p:cNvSpPr>
            <a:spLocks noGrp="1"/>
          </p:cNvSpPr>
          <p:nvPr>
            <p:ph type="ftr" sz="quarter" idx="11"/>
          </p:nvPr>
        </p:nvSpPr>
        <p:spPr/>
        <p:txBody>
          <a:bodyPr rtlCol="0"/>
          <a:lstStyle/>
          <a:p>
            <a:pPr rtl="0"/>
            <a:endParaRPr lang="en-US" dirty="0"/>
          </a:p>
        </p:txBody>
      </p:sp>
      <p:sp>
        <p:nvSpPr>
          <p:cNvPr id="7" name="Tijdelijke aanduiding voor dianummer 6"/>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el 1"/>
          <p:cNvSpPr>
            <a:spLocks noGrp="1"/>
          </p:cNvSpPr>
          <p:nvPr>
            <p:ph type="title"/>
          </p:nvPr>
        </p:nvSpPr>
        <p:spPr>
          <a:xfrm>
            <a:off x="913795" y="608437"/>
            <a:ext cx="10353762" cy="3534344"/>
          </a:xfrm>
        </p:spPr>
        <p:txBody>
          <a:bodyPr rtlCol="0" anchor="ctr">
            <a:normAutofit/>
          </a:bodyPr>
          <a:lstStyle>
            <a:lvl1pPr>
              <a:defRPr sz="4000"/>
            </a:lvl1pPr>
          </a:lstStyle>
          <a:p>
            <a:pPr rtl="0"/>
            <a:r>
              <a:rPr lang="nl-NL"/>
              <a:t>Klik om stijl te bewerken</a:t>
            </a:r>
            <a:endParaRPr lang="en-US" dirty="0"/>
          </a:p>
        </p:txBody>
      </p:sp>
      <p:sp>
        <p:nvSpPr>
          <p:cNvPr id="4" name="Tijdelijke aanduiding voor tekst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Klikken om de tekststijl van het model te bewerken</a:t>
            </a:r>
          </a:p>
        </p:txBody>
      </p:sp>
      <p:sp>
        <p:nvSpPr>
          <p:cNvPr id="5" name="Tijdelijke aanduiding voor datum 4"/>
          <p:cNvSpPr>
            <a:spLocks noGrp="1"/>
          </p:cNvSpPr>
          <p:nvPr>
            <p:ph type="dt" sz="half" idx="10"/>
          </p:nvPr>
        </p:nvSpPr>
        <p:spPr/>
        <p:txBody>
          <a:bodyPr rtlCol="0"/>
          <a:lstStyle/>
          <a:p>
            <a:pPr rtl="0"/>
            <a:fld id="{D0C7A162-7E78-4D2B-BA8A-D79C3DB77039}" type="datetime1">
              <a:rPr lang="nl-NL" smtClean="0"/>
              <a:t>10-11-2025</a:t>
            </a:fld>
            <a:endParaRPr lang="en-US" dirty="0"/>
          </a:p>
        </p:txBody>
      </p:sp>
      <p:sp>
        <p:nvSpPr>
          <p:cNvPr id="6" name="Tijdelijke aanduiding voor voettekst 5"/>
          <p:cNvSpPr>
            <a:spLocks noGrp="1"/>
          </p:cNvSpPr>
          <p:nvPr>
            <p:ph type="ftr" sz="quarter" idx="11"/>
          </p:nvPr>
        </p:nvSpPr>
        <p:spPr/>
        <p:txBody>
          <a:bodyPr rtlCol="0"/>
          <a:lstStyle/>
          <a:p>
            <a:pPr rtl="0"/>
            <a:endParaRPr lang="en-US" dirty="0"/>
          </a:p>
        </p:txBody>
      </p:sp>
      <p:sp>
        <p:nvSpPr>
          <p:cNvPr id="7" name="Tijdelijke aanduiding voor dianummer 6"/>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446212" y="609600"/>
            <a:ext cx="9302752" cy="2992904"/>
          </a:xfrm>
        </p:spPr>
        <p:txBody>
          <a:bodyPr rtlCol="0" anchor="ctr">
            <a:normAutofit/>
          </a:bodyPr>
          <a:lstStyle>
            <a:lvl1pPr>
              <a:defRPr sz="3600"/>
            </a:lvl1pPr>
          </a:lstStyle>
          <a:p>
            <a:pPr rtl="0"/>
            <a:r>
              <a:rPr lang="nl-NL"/>
              <a:t>Klik om stijl te bewerken</a:t>
            </a:r>
            <a:endParaRPr lang="en-US" dirty="0"/>
          </a:p>
        </p:txBody>
      </p:sp>
      <p:sp>
        <p:nvSpPr>
          <p:cNvPr id="12" name="Tijdelijke aanduiding voor tekst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Klikken om de tekststijl van het model te bewerken</a:t>
            </a:r>
          </a:p>
        </p:txBody>
      </p:sp>
      <p:sp>
        <p:nvSpPr>
          <p:cNvPr id="4" name="Tijdelijke aanduiding voor tekst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Klikken om de tekststijl van het model te bewerken</a:t>
            </a:r>
          </a:p>
        </p:txBody>
      </p:sp>
      <p:sp>
        <p:nvSpPr>
          <p:cNvPr id="5" name="Tijdelijke aanduiding voor datum 4"/>
          <p:cNvSpPr>
            <a:spLocks noGrp="1"/>
          </p:cNvSpPr>
          <p:nvPr>
            <p:ph type="dt" sz="half" idx="10"/>
          </p:nvPr>
        </p:nvSpPr>
        <p:spPr/>
        <p:txBody>
          <a:bodyPr rtlCol="0"/>
          <a:lstStyle/>
          <a:p>
            <a:pPr rtl="0"/>
            <a:fld id="{24D6A6D2-7B97-4354-A3D0-D4BAF3C679F5}" type="datetime1">
              <a:rPr lang="nl-NL" smtClean="0"/>
              <a:t>10-11-2025</a:t>
            </a:fld>
            <a:endParaRPr lang="en-US" dirty="0"/>
          </a:p>
        </p:txBody>
      </p:sp>
      <p:sp>
        <p:nvSpPr>
          <p:cNvPr id="6" name="Tijdelijke aanduiding voor voettekst 5"/>
          <p:cNvSpPr>
            <a:spLocks noGrp="1"/>
          </p:cNvSpPr>
          <p:nvPr>
            <p:ph type="ftr" sz="quarter" idx="11"/>
          </p:nvPr>
        </p:nvSpPr>
        <p:spPr/>
        <p:txBody>
          <a:bodyPr rtlCol="0"/>
          <a:lstStyle/>
          <a:p>
            <a:pPr rtl="0"/>
            <a:endParaRPr lang="en-US" dirty="0"/>
          </a:p>
        </p:txBody>
      </p:sp>
      <p:sp>
        <p:nvSpPr>
          <p:cNvPr id="7" name="Tijdelijke aanduiding voor dianummer 6"/>
          <p:cNvSpPr>
            <a:spLocks noGrp="1"/>
          </p:cNvSpPr>
          <p:nvPr>
            <p:ph type="sldNum" sz="quarter" idx="12"/>
          </p:nvPr>
        </p:nvSpPr>
        <p:spPr/>
        <p:txBody>
          <a:bodyPr rtlCol="0"/>
          <a:lstStyle/>
          <a:p>
            <a:pPr rtl="0"/>
            <a:fld id="{3A98EE3D-8CD1-4C3F-BD1C-C98C9596463C}" type="slidenum">
              <a:rPr lang="en-US" smtClean="0"/>
              <a:t>‹nr.›</a:t>
            </a:fld>
            <a:endParaRPr lang="en-US" dirty="0"/>
          </a:p>
        </p:txBody>
      </p:sp>
      <p:sp>
        <p:nvSpPr>
          <p:cNvPr id="11" name="Tekstvak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nl" sz="8000">
                <a:solidFill>
                  <a:schemeClr val="tx1"/>
                </a:solidFill>
                <a:effectLst/>
              </a:rPr>
              <a:t>“</a:t>
            </a:r>
          </a:p>
        </p:txBody>
      </p:sp>
      <p:sp>
        <p:nvSpPr>
          <p:cNvPr id="13" name="Tekstvak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nl" sz="800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el 1"/>
          <p:cNvSpPr>
            <a:spLocks noGrp="1"/>
          </p:cNvSpPr>
          <p:nvPr>
            <p:ph type="title"/>
          </p:nvPr>
        </p:nvSpPr>
        <p:spPr>
          <a:xfrm>
            <a:off x="913794" y="2126942"/>
            <a:ext cx="10353763" cy="2511835"/>
          </a:xfrm>
        </p:spPr>
        <p:txBody>
          <a:bodyPr rtlCol="0" anchor="b"/>
          <a:lstStyle>
            <a:lvl1pPr>
              <a:defRPr sz="3200"/>
            </a:lvl1pPr>
          </a:lstStyle>
          <a:p>
            <a:pPr rtl="0"/>
            <a:r>
              <a:rPr lang="nl-NL"/>
              <a:t>Klik om stijl te bewerken</a:t>
            </a:r>
            <a:endParaRPr lang="en-US" dirty="0"/>
          </a:p>
        </p:txBody>
      </p:sp>
      <p:sp>
        <p:nvSpPr>
          <p:cNvPr id="4" name="Tijdelijke aanduiding voor tekst 3"/>
          <p:cNvSpPr>
            <a:spLocks noGrp="1"/>
          </p:cNvSpPr>
          <p:nvPr>
            <p:ph type="body" sz="half" idx="2"/>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Klikken om de tekststijl van het model te bewerken</a:t>
            </a:r>
          </a:p>
        </p:txBody>
      </p:sp>
      <p:sp>
        <p:nvSpPr>
          <p:cNvPr id="5" name="Tijdelijke aanduiding voor datum 4"/>
          <p:cNvSpPr>
            <a:spLocks noGrp="1"/>
          </p:cNvSpPr>
          <p:nvPr>
            <p:ph type="dt" sz="half" idx="10"/>
          </p:nvPr>
        </p:nvSpPr>
        <p:spPr/>
        <p:txBody>
          <a:bodyPr rtlCol="0"/>
          <a:lstStyle/>
          <a:p>
            <a:pPr rtl="0"/>
            <a:fld id="{11C90725-3B22-44F2-9549-01625ACB5D77}" type="datetime1">
              <a:rPr lang="nl-NL" smtClean="0"/>
              <a:t>10-11-2025</a:t>
            </a:fld>
            <a:endParaRPr lang="en-US" dirty="0"/>
          </a:p>
        </p:txBody>
      </p:sp>
      <p:sp>
        <p:nvSpPr>
          <p:cNvPr id="6" name="Tijdelijke aanduiding voor voettekst 5"/>
          <p:cNvSpPr>
            <a:spLocks noGrp="1"/>
          </p:cNvSpPr>
          <p:nvPr>
            <p:ph type="ftr" sz="quarter" idx="11"/>
          </p:nvPr>
        </p:nvSpPr>
        <p:spPr/>
        <p:txBody>
          <a:bodyPr rtlCol="0"/>
          <a:lstStyle/>
          <a:p>
            <a:pPr rtl="0"/>
            <a:endParaRPr lang="en-US" dirty="0"/>
          </a:p>
        </p:txBody>
      </p:sp>
      <p:sp>
        <p:nvSpPr>
          <p:cNvPr id="7" name="Tijdelijke aanduiding voor dianummer 6"/>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el 1"/>
          <p:cNvSpPr>
            <a:spLocks noGrp="1"/>
          </p:cNvSpPr>
          <p:nvPr>
            <p:ph type="title" hasCustomPrompt="1"/>
          </p:nvPr>
        </p:nvSpPr>
        <p:spPr>
          <a:xfrm>
            <a:off x="913795" y="469134"/>
            <a:ext cx="10353762" cy="1251382"/>
          </a:xfrm>
        </p:spPr>
        <p:txBody>
          <a:bodyPr rtlCol="0"/>
          <a:lstStyle>
            <a:lvl1pPr>
              <a:defRPr/>
            </a:lvl1pPr>
          </a:lstStyle>
          <a:p>
            <a:pPr rtl="0"/>
            <a:r>
              <a:rPr lang="nl" dirty="0"/>
              <a:t>Klik om de titelstijl van het model te bewerken</a:t>
            </a:r>
            <a:endParaRPr lang="en-US" dirty="0"/>
          </a:p>
        </p:txBody>
      </p:sp>
      <p:sp>
        <p:nvSpPr>
          <p:cNvPr id="7" name="Tijdelijke aanduiding voor tekst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8" name="Tijdelijke aanduiding voor tekst 3"/>
          <p:cNvSpPr>
            <a:spLocks noGrp="1"/>
          </p:cNvSpPr>
          <p:nvPr>
            <p:ph type="body" sz="half" idx="15" hasCustomPrompt="1"/>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 dirty="0"/>
              <a:t>Klik om de tekststijlen van het model te bewerken</a:t>
            </a:r>
          </a:p>
        </p:txBody>
      </p:sp>
      <p:sp>
        <p:nvSpPr>
          <p:cNvPr id="9" name="Tijdelijke aanduiding voor tekst 4"/>
          <p:cNvSpPr>
            <a:spLocks noGrp="1"/>
          </p:cNvSpPr>
          <p:nvPr>
            <p:ph type="body" sz="quarter" idx="3"/>
          </p:nvPr>
        </p:nvSpPr>
        <p:spPr>
          <a:xfrm>
            <a:off x="4446711" y="1885949"/>
            <a:ext cx="3300984" cy="764783"/>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10" name="Tijdelijke aanduiding voor tekst 3"/>
          <p:cNvSpPr>
            <a:spLocks noGrp="1"/>
          </p:cNvSpPr>
          <p:nvPr>
            <p:ph type="body" sz="half" idx="16" hasCustomPrompt="1"/>
          </p:nvPr>
        </p:nvSpPr>
        <p:spPr>
          <a:xfrm>
            <a:off x="444143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 dirty="0"/>
              <a:t>Klik om de tekststijlen van het model te bewerken</a:t>
            </a:r>
          </a:p>
        </p:txBody>
      </p:sp>
      <p:sp>
        <p:nvSpPr>
          <p:cNvPr id="11" name="Tijdelijke aanduiding voor tekst 4"/>
          <p:cNvSpPr>
            <a:spLocks noGrp="1"/>
          </p:cNvSpPr>
          <p:nvPr>
            <p:ph type="body" sz="quarter" idx="13"/>
          </p:nvPr>
        </p:nvSpPr>
        <p:spPr>
          <a:xfrm>
            <a:off x="7966572"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12" name="Tijdelijke aanduiding voor tekst 3"/>
          <p:cNvSpPr>
            <a:spLocks noGrp="1"/>
          </p:cNvSpPr>
          <p:nvPr>
            <p:ph type="body" sz="half" idx="17" hasCustomPrompt="1"/>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 dirty="0"/>
              <a:t>Klik om de tekststijlen van het model te bewerken</a:t>
            </a:r>
          </a:p>
        </p:txBody>
      </p:sp>
      <p:sp>
        <p:nvSpPr>
          <p:cNvPr id="3" name="Tijdelijke aanduiding voor datum 2"/>
          <p:cNvSpPr>
            <a:spLocks noGrp="1"/>
          </p:cNvSpPr>
          <p:nvPr>
            <p:ph type="dt" sz="half" idx="10"/>
          </p:nvPr>
        </p:nvSpPr>
        <p:spPr/>
        <p:txBody>
          <a:bodyPr rtlCol="0"/>
          <a:lstStyle/>
          <a:p>
            <a:pPr rtl="0"/>
            <a:fld id="{E6E73C1A-5AC2-4EB6-8F91-366386BF9B57}" type="datetime1">
              <a:rPr lang="nl-NL" smtClean="0"/>
              <a:t>10-11-2025</a:t>
            </a:fld>
            <a:endParaRPr lang="en-US" dirty="0"/>
          </a:p>
        </p:txBody>
      </p:sp>
      <p:sp>
        <p:nvSpPr>
          <p:cNvPr id="4" name="Tijdelijke aanduiding voor voettekst 3"/>
          <p:cNvSpPr>
            <a:spLocks noGrp="1"/>
          </p:cNvSpPr>
          <p:nvPr>
            <p:ph type="ftr" sz="quarter" idx="11"/>
          </p:nvPr>
        </p:nvSpPr>
        <p:spPr/>
        <p:txBody>
          <a:bodyPr rtlCol="0"/>
          <a:lstStyle/>
          <a:p>
            <a:pPr rtl="0"/>
            <a:endParaRPr lang="en-US" dirty="0"/>
          </a:p>
        </p:txBody>
      </p:sp>
      <p:sp>
        <p:nvSpPr>
          <p:cNvPr id="5" name="Tijdelijke aanduiding voor dianummer 4"/>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skolom">
    <p:spTree>
      <p:nvGrpSpPr>
        <p:cNvPr id="1" name=""/>
        <p:cNvGrpSpPr/>
        <p:nvPr/>
      </p:nvGrpSpPr>
      <p:grpSpPr>
        <a:xfrm>
          <a:off x="0" y="0"/>
          <a:ext cx="0" cy="0"/>
          <a:chOff x="0" y="0"/>
          <a:chExt cx="0" cy="0"/>
        </a:xfrm>
      </p:grpSpPr>
      <p:pic>
        <p:nvPicPr>
          <p:cNvPr id="2" name="Afbeelding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Afbeelding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Afbeelding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el 1"/>
          <p:cNvSpPr>
            <a:spLocks noGrp="1"/>
          </p:cNvSpPr>
          <p:nvPr>
            <p:ph type="title" hasCustomPrompt="1"/>
          </p:nvPr>
        </p:nvSpPr>
        <p:spPr>
          <a:xfrm>
            <a:off x="913794" y="492126"/>
            <a:ext cx="10353763" cy="1205398"/>
          </a:xfrm>
        </p:spPr>
        <p:txBody>
          <a:bodyPr rtlCol="0"/>
          <a:lstStyle>
            <a:lvl1pPr>
              <a:defRPr/>
            </a:lvl1pPr>
          </a:lstStyle>
          <a:p>
            <a:pPr rtl="0"/>
            <a:r>
              <a:rPr lang="nl" dirty="0"/>
              <a:t>Klik om de titelstijl van het model te bewerken</a:t>
            </a:r>
            <a:endParaRPr lang="en-US" dirty="0"/>
          </a:p>
        </p:txBody>
      </p:sp>
      <p:sp>
        <p:nvSpPr>
          <p:cNvPr id="19" name="Tijdelijke aanduiding voor tekst 2"/>
          <p:cNvSpPr>
            <a:spLocks noGrp="1"/>
          </p:cNvSpPr>
          <p:nvPr>
            <p:ph type="body" idx="1"/>
          </p:nvPr>
        </p:nvSpPr>
        <p:spPr>
          <a:xfrm>
            <a:off x="913795" y="3904106"/>
            <a:ext cx="3300984" cy="576262"/>
          </a:xfrm>
        </p:spPr>
        <p:txBody>
          <a:bodyPr rtlCol="0" anchor="b">
            <a:no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20" name="Tijdelijke aanduiding voor afbeelding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a:t>Klik op het pictogram als u een afbeelding wilt toevoegen</a:t>
            </a:r>
            <a:endParaRPr lang="en-US" dirty="0"/>
          </a:p>
        </p:txBody>
      </p:sp>
      <p:sp>
        <p:nvSpPr>
          <p:cNvPr id="21" name="Tijdelijke aanduiding voor tekst 3"/>
          <p:cNvSpPr>
            <a:spLocks noGrp="1"/>
          </p:cNvSpPr>
          <p:nvPr>
            <p:ph type="body" sz="half" idx="18" hasCustomPrompt="1"/>
          </p:nvPr>
        </p:nvSpPr>
        <p:spPr>
          <a:xfrm>
            <a:off x="913795" y="4572443"/>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 dirty="0"/>
              <a:t>Klik om de tekststijlen van het model te bewerken</a:t>
            </a:r>
          </a:p>
        </p:txBody>
      </p:sp>
      <p:sp>
        <p:nvSpPr>
          <p:cNvPr id="22" name="Tijdelijke aanduiding voor tekst 4"/>
          <p:cNvSpPr>
            <a:spLocks noGrp="1"/>
          </p:cNvSpPr>
          <p:nvPr>
            <p:ph type="body" sz="quarter" idx="3"/>
          </p:nvPr>
        </p:nvSpPr>
        <p:spPr>
          <a:xfrm>
            <a:off x="4442788" y="3904106"/>
            <a:ext cx="3300984" cy="576262"/>
          </a:xfrm>
        </p:spPr>
        <p:txBody>
          <a:bodyPr rtlCol="0" anchor="b">
            <a:no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23" name="Tijdelijke aanduiding voor afbeelding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a:t>Klik op het pictogram als u een afbeelding wilt toevoegen</a:t>
            </a:r>
            <a:endParaRPr lang="en-US" dirty="0"/>
          </a:p>
        </p:txBody>
      </p:sp>
      <p:sp>
        <p:nvSpPr>
          <p:cNvPr id="24" name="Tijdelijke aanduiding voor tekst 3"/>
          <p:cNvSpPr>
            <a:spLocks noGrp="1"/>
          </p:cNvSpPr>
          <p:nvPr>
            <p:ph type="body" sz="half" idx="19" hasCustomPrompt="1"/>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 dirty="0"/>
              <a:t>Klik om de tekststijlen van het model te bewerken</a:t>
            </a:r>
          </a:p>
        </p:txBody>
      </p:sp>
      <p:sp>
        <p:nvSpPr>
          <p:cNvPr id="25" name="Tijdelijke aanduiding voor tekst 4"/>
          <p:cNvSpPr>
            <a:spLocks noGrp="1"/>
          </p:cNvSpPr>
          <p:nvPr>
            <p:ph type="body" sz="quarter" idx="13"/>
          </p:nvPr>
        </p:nvSpPr>
        <p:spPr>
          <a:xfrm>
            <a:off x="7966697" y="3904106"/>
            <a:ext cx="3300984" cy="576262"/>
          </a:xfrm>
        </p:spPr>
        <p:txBody>
          <a:bodyPr rtlCol="0" anchor="b">
            <a:no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26" name="Tijdelijke aanduiding voor afbeelding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a:t>Klik op het pictogram als u een afbeelding wilt toevoegen</a:t>
            </a:r>
            <a:endParaRPr lang="en-US" dirty="0"/>
          </a:p>
        </p:txBody>
      </p:sp>
      <p:sp>
        <p:nvSpPr>
          <p:cNvPr id="27" name="Tijdelijke aanduiding voor tekst 3"/>
          <p:cNvSpPr>
            <a:spLocks noGrp="1"/>
          </p:cNvSpPr>
          <p:nvPr>
            <p:ph type="body" sz="half" idx="20" hasCustomPrompt="1"/>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 dirty="0"/>
              <a:t>Klik om de tekststijlen van het model te bewerken</a:t>
            </a:r>
          </a:p>
        </p:txBody>
      </p:sp>
      <p:sp>
        <p:nvSpPr>
          <p:cNvPr id="3" name="Tijdelijke aanduiding voor datum 2"/>
          <p:cNvSpPr>
            <a:spLocks noGrp="1"/>
          </p:cNvSpPr>
          <p:nvPr>
            <p:ph type="dt" sz="half" idx="10"/>
          </p:nvPr>
        </p:nvSpPr>
        <p:spPr/>
        <p:txBody>
          <a:bodyPr rtlCol="0"/>
          <a:lstStyle/>
          <a:p>
            <a:pPr rtl="0"/>
            <a:fld id="{1488BE95-FA6D-4263-A070-4187E342E46E}" type="datetime1">
              <a:rPr lang="nl-NL" smtClean="0"/>
              <a:t>10-11-2025</a:t>
            </a:fld>
            <a:endParaRPr lang="en-US" dirty="0"/>
          </a:p>
        </p:txBody>
      </p:sp>
      <p:sp>
        <p:nvSpPr>
          <p:cNvPr id="4" name="Tijdelijke aanduiding voor voettekst 3"/>
          <p:cNvSpPr>
            <a:spLocks noGrp="1"/>
          </p:cNvSpPr>
          <p:nvPr>
            <p:ph type="ftr" sz="quarter" idx="11"/>
          </p:nvPr>
        </p:nvSpPr>
        <p:spPr/>
        <p:txBody>
          <a:bodyPr rtlCol="0"/>
          <a:lstStyle/>
          <a:p>
            <a:pPr rtl="0"/>
            <a:endParaRPr lang="en-US" dirty="0"/>
          </a:p>
        </p:txBody>
      </p:sp>
      <p:sp>
        <p:nvSpPr>
          <p:cNvPr id="5" name="Tijdelijke aanduiding voor dianummer 4"/>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verticale tekst 2"/>
          <p:cNvSpPr>
            <a:spLocks noGrp="1"/>
          </p:cNvSpPr>
          <p:nvPr>
            <p:ph type="body" orient="vert" idx="1"/>
          </p:nvPr>
        </p:nvSpPr>
        <p:spPr/>
        <p:txBody>
          <a:bodyPr vert="eaVert" rtlCol="0" anchor="t"/>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datum 3"/>
          <p:cNvSpPr>
            <a:spLocks noGrp="1"/>
          </p:cNvSpPr>
          <p:nvPr>
            <p:ph type="dt" sz="half" idx="10"/>
          </p:nvPr>
        </p:nvSpPr>
        <p:spPr/>
        <p:txBody>
          <a:bodyPr rtlCol="0"/>
          <a:lstStyle/>
          <a:p>
            <a:pPr rtl="0"/>
            <a:fld id="{2EBC0AD1-8B95-4BA5-89BF-63E5E1934196}" type="datetime1">
              <a:rPr lang="nl-NL" smtClean="0"/>
              <a:t>10-11-2025</a:t>
            </a:fld>
            <a:endParaRPr lang="en-US" dirty="0"/>
          </a:p>
        </p:txBody>
      </p:sp>
      <p:sp>
        <p:nvSpPr>
          <p:cNvPr id="5" name="Tijdelijke aanduiding voor voettekst 4"/>
          <p:cNvSpPr>
            <a:spLocks noGrp="1"/>
          </p:cNvSpPr>
          <p:nvPr>
            <p:ph type="ftr" sz="quarter" idx="11"/>
          </p:nvPr>
        </p:nvSpPr>
        <p:spPr/>
        <p:txBody>
          <a:bodyPr rtlCol="0"/>
          <a:lstStyle/>
          <a:p>
            <a:pPr rtl="0"/>
            <a:endParaRPr lang="en-US" dirty="0"/>
          </a:p>
        </p:txBody>
      </p:sp>
      <p:sp>
        <p:nvSpPr>
          <p:cNvPr id="6" name="Tijdelijke aanduiding voor dianummer 5"/>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983068" y="609599"/>
            <a:ext cx="2284487" cy="5181601"/>
          </a:xfrm>
        </p:spPr>
        <p:txBody>
          <a:bodyPr vert="eaVert" rtlCol="0"/>
          <a:lstStyle>
            <a:lvl1pPr algn="l">
              <a:defRPr/>
            </a:lvl1pPr>
          </a:lstStyle>
          <a:p>
            <a:pPr rtl="0"/>
            <a:r>
              <a:rPr lang="nl-NL"/>
              <a:t>Klik om stijl te bewerken</a:t>
            </a:r>
            <a:endParaRPr lang="en-US" dirty="0"/>
          </a:p>
        </p:txBody>
      </p:sp>
      <p:sp>
        <p:nvSpPr>
          <p:cNvPr id="3" name="Tijdelijke aanduiding voor verticale tekst 2"/>
          <p:cNvSpPr>
            <a:spLocks noGrp="1"/>
          </p:cNvSpPr>
          <p:nvPr>
            <p:ph type="body" orient="vert" idx="1"/>
          </p:nvPr>
        </p:nvSpPr>
        <p:spPr>
          <a:xfrm>
            <a:off x="913796" y="609599"/>
            <a:ext cx="7916872" cy="5181601"/>
          </a:xfrm>
        </p:spPr>
        <p:txBody>
          <a:bodyPr vert="eaVert" rtlCol="0" anchor="t"/>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datum 3"/>
          <p:cNvSpPr>
            <a:spLocks noGrp="1"/>
          </p:cNvSpPr>
          <p:nvPr>
            <p:ph type="dt" sz="half" idx="10"/>
          </p:nvPr>
        </p:nvSpPr>
        <p:spPr/>
        <p:txBody>
          <a:bodyPr rtlCol="0"/>
          <a:lstStyle/>
          <a:p>
            <a:pPr rtl="0"/>
            <a:fld id="{FD3A5FEC-57DD-41C3-A00D-A75F3B0ABE71}" type="datetime1">
              <a:rPr lang="nl-NL" smtClean="0"/>
              <a:t>10-11-2025</a:t>
            </a:fld>
            <a:endParaRPr lang="en-US" dirty="0"/>
          </a:p>
        </p:txBody>
      </p:sp>
      <p:sp>
        <p:nvSpPr>
          <p:cNvPr id="5" name="Tijdelijke aanduiding voor voettekst 4"/>
          <p:cNvSpPr>
            <a:spLocks noGrp="1"/>
          </p:cNvSpPr>
          <p:nvPr>
            <p:ph type="ftr" sz="quarter" idx="11"/>
          </p:nvPr>
        </p:nvSpPr>
        <p:spPr/>
        <p:txBody>
          <a:bodyPr rtlCol="0"/>
          <a:lstStyle/>
          <a:p>
            <a:pPr rtl="0"/>
            <a:endParaRPr lang="en-US" dirty="0"/>
          </a:p>
        </p:txBody>
      </p:sp>
      <p:sp>
        <p:nvSpPr>
          <p:cNvPr id="6" name="Tijdelijke aanduiding voor dianummer 5"/>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inhoud 2"/>
          <p:cNvSpPr>
            <a:spLocks noGrp="1"/>
          </p:cNvSpPr>
          <p:nvPr>
            <p:ph idx="1"/>
          </p:nvPr>
        </p:nvSpPr>
        <p:spPr/>
        <p:txBody>
          <a:bodyPr rtlCol="0"/>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datum 3"/>
          <p:cNvSpPr>
            <a:spLocks noGrp="1"/>
          </p:cNvSpPr>
          <p:nvPr>
            <p:ph type="dt" sz="half" idx="10"/>
          </p:nvPr>
        </p:nvSpPr>
        <p:spPr/>
        <p:txBody>
          <a:bodyPr rtlCol="0"/>
          <a:lstStyle/>
          <a:p>
            <a:pPr rtl="0"/>
            <a:fld id="{2090D135-BDC9-40D9-B755-2A8D0D7A393C}" type="datetime1">
              <a:rPr lang="nl-NL" smtClean="0"/>
              <a:t>10-11-2025</a:t>
            </a:fld>
            <a:endParaRPr lang="en-US" dirty="0"/>
          </a:p>
        </p:txBody>
      </p:sp>
      <p:sp>
        <p:nvSpPr>
          <p:cNvPr id="5" name="Tijdelijke aanduiding voor voettekst 4"/>
          <p:cNvSpPr>
            <a:spLocks noGrp="1"/>
          </p:cNvSpPr>
          <p:nvPr>
            <p:ph type="ftr" sz="quarter" idx="11"/>
          </p:nvPr>
        </p:nvSpPr>
        <p:spPr/>
        <p:txBody>
          <a:bodyPr rtlCol="0"/>
          <a:lstStyle/>
          <a:p>
            <a:pPr rtl="0"/>
            <a:endParaRPr lang="en-US" dirty="0"/>
          </a:p>
        </p:txBody>
      </p:sp>
      <p:sp>
        <p:nvSpPr>
          <p:cNvPr id="6" name="Tijdelijke aanduiding voor dianummer 5"/>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295401" y="1761067"/>
            <a:ext cx="9590550" cy="1828813"/>
          </a:xfrm>
        </p:spPr>
        <p:txBody>
          <a:bodyPr rtlCol="0" anchor="b"/>
          <a:lstStyle>
            <a:lvl1pPr algn="ctr">
              <a:defRPr sz="4000" b="0" cap="none"/>
            </a:lvl1pPr>
          </a:lstStyle>
          <a:p>
            <a:pPr rtl="0"/>
            <a:r>
              <a:rPr lang="nl-NL"/>
              <a:t>Klik om stijl te bewerken</a:t>
            </a:r>
            <a:endParaRPr lang="en-US" dirty="0"/>
          </a:p>
        </p:txBody>
      </p:sp>
      <p:sp>
        <p:nvSpPr>
          <p:cNvPr id="3" name="Tijdelijke aanduiding voor tekst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nl-NL"/>
              <a:t>Klikken om de tekststijl van het model te bewerken</a:t>
            </a:r>
          </a:p>
        </p:txBody>
      </p:sp>
      <p:sp>
        <p:nvSpPr>
          <p:cNvPr id="4" name="Tijdelijke aanduiding voor datum 3"/>
          <p:cNvSpPr>
            <a:spLocks noGrp="1"/>
          </p:cNvSpPr>
          <p:nvPr>
            <p:ph type="dt" sz="half" idx="10"/>
          </p:nvPr>
        </p:nvSpPr>
        <p:spPr/>
        <p:txBody>
          <a:bodyPr rtlCol="0"/>
          <a:lstStyle/>
          <a:p>
            <a:pPr rtl="0"/>
            <a:fld id="{2D1789D5-6B78-4517-98B8-AD0F745FEF04}" type="datetime1">
              <a:rPr lang="nl-NL" smtClean="0"/>
              <a:t>10-11-2025</a:t>
            </a:fld>
            <a:endParaRPr lang="en-US" dirty="0"/>
          </a:p>
        </p:txBody>
      </p:sp>
      <p:sp>
        <p:nvSpPr>
          <p:cNvPr id="5" name="Tijdelijke aanduiding voor voettekst 4"/>
          <p:cNvSpPr>
            <a:spLocks noGrp="1"/>
          </p:cNvSpPr>
          <p:nvPr>
            <p:ph type="ftr" sz="quarter" idx="11"/>
          </p:nvPr>
        </p:nvSpPr>
        <p:spPr/>
        <p:txBody>
          <a:bodyPr rtlCol="0"/>
          <a:lstStyle/>
          <a:p>
            <a:pPr rtl="0"/>
            <a:endParaRPr lang="en-US" dirty="0"/>
          </a:p>
        </p:txBody>
      </p:sp>
      <p:sp>
        <p:nvSpPr>
          <p:cNvPr id="6" name="Tijdelijke aanduiding voor dianummer 5"/>
          <p:cNvSpPr>
            <a:spLocks noGrp="1"/>
          </p:cNvSpPr>
          <p:nvPr>
            <p:ph type="sldNum" sz="quarter" idx="12"/>
          </p:nvPr>
        </p:nvSpPr>
        <p:spPr/>
        <p:txBody>
          <a:bodyPr rtlCol="0"/>
          <a:lstStyle/>
          <a:p>
            <a:pPr rtl="0"/>
            <a:fld id="{3A98EE3D-8CD1-4C3F-BD1C-C98C9596463C}" type="slidenum">
              <a:rPr lang="en-US" smtClean="0"/>
              <a:pPr rtl="0"/>
              <a:t>‹nr.›</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13795" y="609600"/>
            <a:ext cx="10353762" cy="1261872"/>
          </a:xfrm>
        </p:spPr>
        <p:txBody>
          <a:bodyPr rtlCol="0"/>
          <a:lstStyle>
            <a:lvl1pPr>
              <a:defRPr/>
            </a:lvl1pPr>
          </a:lstStyle>
          <a:p>
            <a:pPr rtl="0"/>
            <a:r>
              <a:rPr lang="nl" dirty="0"/>
              <a:t>Klik om de titelstijl van het model te bewerken</a:t>
            </a:r>
            <a:endParaRPr lang="en-US" dirty="0"/>
          </a:p>
        </p:txBody>
      </p:sp>
      <p:sp>
        <p:nvSpPr>
          <p:cNvPr id="3" name="Tijdelijke aanduiding voor inhoud 2"/>
          <p:cNvSpPr>
            <a:spLocks noGrp="1"/>
          </p:cNvSpPr>
          <p:nvPr>
            <p:ph sz="half" idx="1"/>
          </p:nvPr>
        </p:nvSpPr>
        <p:spPr>
          <a:xfrm>
            <a:off x="913795" y="2076450"/>
            <a:ext cx="4856841" cy="3622671"/>
          </a:xfrm>
        </p:spPr>
        <p:txBody>
          <a:bodyPr rtlCol="0" anchor="t">
            <a:normAutofit/>
          </a:body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inhoud 3"/>
          <p:cNvSpPr>
            <a:spLocks noGrp="1"/>
          </p:cNvSpPr>
          <p:nvPr>
            <p:ph sz="half" idx="2"/>
          </p:nvPr>
        </p:nvSpPr>
        <p:spPr>
          <a:xfrm>
            <a:off x="6410716" y="2076451"/>
            <a:ext cx="4856841" cy="3622672"/>
          </a:xfrm>
        </p:spPr>
        <p:txBody>
          <a:bodyPr rtlCol="0" anchor="t">
            <a:normAutofit/>
          </a:body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5" name="Tijdelijke aanduiding voor datum 4"/>
          <p:cNvSpPr>
            <a:spLocks noGrp="1"/>
          </p:cNvSpPr>
          <p:nvPr>
            <p:ph type="dt" sz="half" idx="10"/>
          </p:nvPr>
        </p:nvSpPr>
        <p:spPr/>
        <p:txBody>
          <a:bodyPr rtlCol="0"/>
          <a:lstStyle/>
          <a:p>
            <a:pPr rtl="0"/>
            <a:fld id="{01D3BA0D-E171-4D65-8E2B-A22E2C2041F3}" type="datetime1">
              <a:rPr lang="nl-NL" smtClean="0"/>
              <a:t>10-11-2025</a:t>
            </a:fld>
            <a:endParaRPr lang="en-US" dirty="0"/>
          </a:p>
        </p:txBody>
      </p:sp>
      <p:sp>
        <p:nvSpPr>
          <p:cNvPr id="6" name="Tijdelijke aanduiding voor voettekst 5"/>
          <p:cNvSpPr>
            <a:spLocks noGrp="1"/>
          </p:cNvSpPr>
          <p:nvPr>
            <p:ph type="ftr" sz="quarter" idx="11"/>
          </p:nvPr>
        </p:nvSpPr>
        <p:spPr/>
        <p:txBody>
          <a:bodyPr rtlCol="0"/>
          <a:lstStyle/>
          <a:p>
            <a:pPr rtl="0"/>
            <a:endParaRPr lang="en-US" dirty="0"/>
          </a:p>
        </p:txBody>
      </p:sp>
      <p:sp>
        <p:nvSpPr>
          <p:cNvPr id="7" name="Tijdelijke aanduiding voor dianummer 6"/>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20" name="Afbeelding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Afbeelding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el 1"/>
          <p:cNvSpPr>
            <a:spLocks noGrp="1"/>
          </p:cNvSpPr>
          <p:nvPr>
            <p:ph type="title" hasCustomPrompt="1"/>
          </p:nvPr>
        </p:nvSpPr>
        <p:spPr>
          <a:xfrm>
            <a:off x="913795" y="543973"/>
            <a:ext cx="10353762" cy="1101704"/>
          </a:xfrm>
        </p:spPr>
        <p:txBody>
          <a:bodyPr rtlCol="0"/>
          <a:lstStyle>
            <a:lvl1pPr>
              <a:defRPr/>
            </a:lvl1pPr>
          </a:lstStyle>
          <a:p>
            <a:pPr rtl="0"/>
            <a:r>
              <a:rPr lang="nl" dirty="0"/>
              <a:t>Klik om de titelstijl van het model te bewerken</a:t>
            </a:r>
            <a:endParaRPr lang="en-US" dirty="0"/>
          </a:p>
        </p:txBody>
      </p:sp>
      <p:sp>
        <p:nvSpPr>
          <p:cNvPr id="3" name="Tijdelijke aanduiding voor tekst 2"/>
          <p:cNvSpPr>
            <a:spLocks noGrp="1"/>
          </p:cNvSpPr>
          <p:nvPr>
            <p:ph type="body" idx="1" hasCustomPrompt="1"/>
          </p:nvPr>
        </p:nvSpPr>
        <p:spPr>
          <a:xfrm>
            <a:off x="1046013" y="1855153"/>
            <a:ext cx="4764764" cy="692494"/>
          </a:xfrm>
        </p:spPr>
        <p:txBody>
          <a:bodyPr rtlCol="0" anchor="b">
            <a:noAutofit/>
          </a:bodyPr>
          <a:lstStyle>
            <a:lvl1pPr marL="0" indent="0" algn="ctr">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 dirty="0"/>
              <a:t>Klik om de tekststijlen van het model te bewerken</a:t>
            </a:r>
          </a:p>
        </p:txBody>
      </p:sp>
      <p:sp>
        <p:nvSpPr>
          <p:cNvPr id="4" name="Tijdelijke aanduiding voor inhoud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nl"/>
          </a:p>
        </p:txBody>
      </p:sp>
      <p:sp>
        <p:nvSpPr>
          <p:cNvPr id="5" name="Tijdelijke aanduiding voor tekst 4"/>
          <p:cNvSpPr>
            <a:spLocks noGrp="1"/>
          </p:cNvSpPr>
          <p:nvPr>
            <p:ph type="body" sz="quarter" idx="3" hasCustomPrompt="1"/>
          </p:nvPr>
        </p:nvSpPr>
        <p:spPr>
          <a:xfrm>
            <a:off x="6363166" y="1855152"/>
            <a:ext cx="4779582" cy="692495"/>
          </a:xfrm>
        </p:spPr>
        <p:txBody>
          <a:bodyPr rtlCol="0" anchor="b">
            <a:noAutofit/>
          </a:bodyPr>
          <a:lstStyle>
            <a:lvl1pPr marL="0" indent="0" algn="ctr">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 dirty="0"/>
              <a:t>Klik om de tekststijlen van het model te bewerken</a:t>
            </a:r>
          </a:p>
        </p:txBody>
      </p:sp>
      <p:sp>
        <p:nvSpPr>
          <p:cNvPr id="6" name="Tijdelijke aanduiding voor inhoud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nl"/>
          </a:p>
        </p:txBody>
      </p:sp>
      <p:sp>
        <p:nvSpPr>
          <p:cNvPr id="7" name="Tijdelijke aanduiding voor datum 6"/>
          <p:cNvSpPr>
            <a:spLocks noGrp="1"/>
          </p:cNvSpPr>
          <p:nvPr>
            <p:ph type="dt" sz="half" idx="10"/>
          </p:nvPr>
        </p:nvSpPr>
        <p:spPr/>
        <p:txBody>
          <a:bodyPr rtlCol="0"/>
          <a:lstStyle/>
          <a:p>
            <a:pPr rtl="0"/>
            <a:fld id="{A0CD1215-4B57-4FF1-9278-339BD5371B86}" type="datetime1">
              <a:rPr lang="nl-NL" smtClean="0"/>
              <a:t>10-11-2025</a:t>
            </a:fld>
            <a:endParaRPr lang="en-US" dirty="0"/>
          </a:p>
        </p:txBody>
      </p:sp>
      <p:sp>
        <p:nvSpPr>
          <p:cNvPr id="8" name="Tijdelijke aanduiding voor voettekst 7"/>
          <p:cNvSpPr>
            <a:spLocks noGrp="1"/>
          </p:cNvSpPr>
          <p:nvPr>
            <p:ph type="ftr" sz="quarter" idx="11"/>
          </p:nvPr>
        </p:nvSpPr>
        <p:spPr/>
        <p:txBody>
          <a:bodyPr rtlCol="0"/>
          <a:lstStyle/>
          <a:p>
            <a:pPr rtl="0"/>
            <a:endParaRPr lang="en-US" dirty="0"/>
          </a:p>
        </p:txBody>
      </p:sp>
      <p:sp>
        <p:nvSpPr>
          <p:cNvPr id="9" name="Tijdelijke aanduiding voor dianummer 8"/>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datum 2"/>
          <p:cNvSpPr>
            <a:spLocks noGrp="1"/>
          </p:cNvSpPr>
          <p:nvPr>
            <p:ph type="dt" sz="half" idx="10"/>
          </p:nvPr>
        </p:nvSpPr>
        <p:spPr/>
        <p:txBody>
          <a:bodyPr rtlCol="0"/>
          <a:lstStyle/>
          <a:p>
            <a:pPr rtl="0"/>
            <a:fld id="{CCD2C331-596B-400E-B5DE-A08FAC8AFD20}" type="datetime1">
              <a:rPr lang="nl-NL" smtClean="0"/>
              <a:t>10-11-2025</a:t>
            </a:fld>
            <a:endParaRPr lang="en-US" dirty="0"/>
          </a:p>
        </p:txBody>
      </p:sp>
      <p:sp>
        <p:nvSpPr>
          <p:cNvPr id="4" name="Tijdelijke aanduiding voor voettekst 3"/>
          <p:cNvSpPr>
            <a:spLocks noGrp="1"/>
          </p:cNvSpPr>
          <p:nvPr>
            <p:ph type="ftr" sz="quarter" idx="11"/>
          </p:nvPr>
        </p:nvSpPr>
        <p:spPr/>
        <p:txBody>
          <a:bodyPr rtlCol="0"/>
          <a:lstStyle/>
          <a:p>
            <a:pPr rtl="0"/>
            <a:endParaRPr lang="en-US" dirty="0"/>
          </a:p>
        </p:txBody>
      </p:sp>
      <p:sp>
        <p:nvSpPr>
          <p:cNvPr id="5" name="Tijdelijke aanduiding voor dianummer 4"/>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p>
            <a:pPr rtl="0"/>
            <a:fld id="{B846881C-ABFE-4EC8-B254-E8EEF83E343B}" type="datetime1">
              <a:rPr lang="nl-NL" smtClean="0"/>
              <a:t>10-11-2025</a:t>
            </a:fld>
            <a:endParaRPr lang="en-US" dirty="0"/>
          </a:p>
        </p:txBody>
      </p:sp>
      <p:sp>
        <p:nvSpPr>
          <p:cNvPr id="3" name="Tijdelijke aanduiding voor voettekst 2"/>
          <p:cNvSpPr>
            <a:spLocks noGrp="1"/>
          </p:cNvSpPr>
          <p:nvPr>
            <p:ph type="ftr" sz="quarter" idx="11"/>
          </p:nvPr>
        </p:nvSpPr>
        <p:spPr/>
        <p:txBody>
          <a:bodyPr rtlCol="0"/>
          <a:lstStyle/>
          <a:p>
            <a:pPr rtl="0"/>
            <a:endParaRPr lang="en-US" dirty="0"/>
          </a:p>
        </p:txBody>
      </p:sp>
      <p:sp>
        <p:nvSpPr>
          <p:cNvPr id="4" name="Tijdelijke aanduiding voor dianummer 3"/>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nl-NL"/>
              <a:t>Klik om stijl te bewerken</a:t>
            </a:r>
            <a:endParaRPr lang="en-US" dirty="0"/>
          </a:p>
        </p:txBody>
      </p:sp>
      <p:sp>
        <p:nvSpPr>
          <p:cNvPr id="3" name="Tijdelijke aanduiding voor inhoud 2"/>
          <p:cNvSpPr>
            <a:spLocks noGrp="1"/>
          </p:cNvSpPr>
          <p:nvPr>
            <p:ph idx="1"/>
          </p:nvPr>
        </p:nvSpPr>
        <p:spPr>
          <a:xfrm>
            <a:off x="4855633" y="609600"/>
            <a:ext cx="6411924" cy="5080001"/>
          </a:xfrm>
        </p:spPr>
        <p:txBody>
          <a:bodyPr rtlCol="0">
            <a:normAutofit/>
          </a:body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tekst 3"/>
          <p:cNvSpPr>
            <a:spLocks noGrp="1"/>
          </p:cNvSpPr>
          <p:nvPr>
            <p:ph type="body" sz="half" idx="2" hasCustomPrompt="1"/>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 dirty="0"/>
              <a:t>Klik om de tekststijlen van het model te bewerken</a:t>
            </a:r>
          </a:p>
        </p:txBody>
      </p:sp>
      <p:sp>
        <p:nvSpPr>
          <p:cNvPr id="5" name="Tijdelijke aanduiding voor datum 4"/>
          <p:cNvSpPr>
            <a:spLocks noGrp="1"/>
          </p:cNvSpPr>
          <p:nvPr>
            <p:ph type="dt" sz="half" idx="10"/>
          </p:nvPr>
        </p:nvSpPr>
        <p:spPr/>
        <p:txBody>
          <a:bodyPr rtlCol="0"/>
          <a:lstStyle/>
          <a:p>
            <a:pPr rtl="0"/>
            <a:fld id="{703A917C-014C-47DA-B8A3-E7897C798CB7}" type="datetime1">
              <a:rPr lang="nl-NL" smtClean="0"/>
              <a:t>10-11-2025</a:t>
            </a:fld>
            <a:endParaRPr lang="en-US" dirty="0"/>
          </a:p>
        </p:txBody>
      </p:sp>
      <p:sp>
        <p:nvSpPr>
          <p:cNvPr id="6" name="Tijdelijke aanduiding voor voettekst 5"/>
          <p:cNvSpPr>
            <a:spLocks noGrp="1"/>
          </p:cNvSpPr>
          <p:nvPr>
            <p:ph type="ftr" sz="quarter" idx="11"/>
          </p:nvPr>
        </p:nvSpPr>
        <p:spPr/>
        <p:txBody>
          <a:bodyPr rtlCol="0"/>
          <a:lstStyle/>
          <a:p>
            <a:pPr rtl="0"/>
            <a:endParaRPr lang="en-US" dirty="0"/>
          </a:p>
        </p:txBody>
      </p:sp>
      <p:sp>
        <p:nvSpPr>
          <p:cNvPr id="7" name="Tijdelijke aanduiding voor dianummer 6"/>
          <p:cNvSpPr>
            <a:spLocks noGrp="1"/>
          </p:cNvSpPr>
          <p:nvPr>
            <p:ph type="sldNum" sz="quarter" idx="12"/>
          </p:nvPr>
        </p:nvSpPr>
        <p:spPr/>
        <p:txBody>
          <a:bodyPr rtlCol="0"/>
          <a:lstStyle/>
          <a:p>
            <a:pPr rtl="0"/>
            <a:fld id="{3A98EE3D-8CD1-4C3F-BD1C-C98C9596463C}" type="slidenum">
              <a:rPr lang="en-US" smtClean="0"/>
              <a:pPr rtl="0"/>
              <a:t>‹nr.›</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22" name="Afbeelding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el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nl-NL"/>
              <a:t>Klik om stijl te bewerken</a:t>
            </a:r>
            <a:endParaRPr lang="en-US" dirty="0"/>
          </a:p>
        </p:txBody>
      </p:sp>
      <p:sp>
        <p:nvSpPr>
          <p:cNvPr id="3" name="Tijdelijke aanduiding voor afbeelding 2"/>
          <p:cNvSpPr>
            <a:spLocks noGrp="1" noChangeAspect="1"/>
          </p:cNvSpPr>
          <p:nvPr>
            <p:ph type="pic" idx="1" hasCustomPrompt="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 dirty="0"/>
              <a:t>Klik op pictogram om afbeelding toe te voegen</a:t>
            </a:r>
            <a:endParaRPr lang="en-US" dirty="0"/>
          </a:p>
        </p:txBody>
      </p:sp>
      <p:sp>
        <p:nvSpPr>
          <p:cNvPr id="4" name="Tijdelijke aanduiding voor tekst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a:t>Klikken om de tekststijl van het model te bewerken</a:t>
            </a:r>
          </a:p>
        </p:txBody>
      </p:sp>
      <p:sp>
        <p:nvSpPr>
          <p:cNvPr id="5" name="Tijdelijke aanduiding voor datum 4"/>
          <p:cNvSpPr>
            <a:spLocks noGrp="1"/>
          </p:cNvSpPr>
          <p:nvPr>
            <p:ph type="dt" sz="half" idx="10"/>
          </p:nvPr>
        </p:nvSpPr>
        <p:spPr/>
        <p:txBody>
          <a:bodyPr rtlCol="0"/>
          <a:lstStyle/>
          <a:p>
            <a:pPr rtl="0"/>
            <a:fld id="{90AD0568-E9D0-453F-89EE-6E6EEE2BBEBB}" type="datetime1">
              <a:rPr lang="nl-NL" smtClean="0"/>
              <a:t>10-11-2025</a:t>
            </a:fld>
            <a:endParaRPr lang="en-US" dirty="0"/>
          </a:p>
        </p:txBody>
      </p:sp>
      <p:sp>
        <p:nvSpPr>
          <p:cNvPr id="6" name="Tijdelijke aanduiding voor voettekst 5"/>
          <p:cNvSpPr>
            <a:spLocks noGrp="1"/>
          </p:cNvSpPr>
          <p:nvPr>
            <p:ph type="ftr" sz="quarter" idx="11"/>
          </p:nvPr>
        </p:nvSpPr>
        <p:spPr/>
        <p:txBody>
          <a:bodyPr rtlCol="0"/>
          <a:lstStyle/>
          <a:p>
            <a:pPr algn="l" rtl="0"/>
            <a:endParaRPr lang="en-US" dirty="0"/>
          </a:p>
        </p:txBody>
      </p:sp>
      <p:sp>
        <p:nvSpPr>
          <p:cNvPr id="7" name="Tijdelijke aanduiding voor dianummer 6"/>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nl" dirty="0"/>
              <a:t>Klik om de titelstijl van het model te bewerken</a:t>
            </a:r>
            <a:endParaRPr lang="en-US" dirty="0"/>
          </a:p>
        </p:txBody>
      </p:sp>
      <p:sp>
        <p:nvSpPr>
          <p:cNvPr id="3" name="Tijdelijke aanduiding voor tekst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dirty="0"/>
          </a:p>
        </p:txBody>
      </p:sp>
      <p:sp>
        <p:nvSpPr>
          <p:cNvPr id="4" name="Tijdelijke aanduiding voor datum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A19D4D39-66F6-4B27-ADB2-FA2D2DCA1054}" type="datetime1">
              <a:rPr lang="nl-NL" smtClean="0"/>
              <a:t>10-11-2025</a:t>
            </a:fld>
            <a:endParaRPr lang="en-US" dirty="0"/>
          </a:p>
        </p:txBody>
      </p:sp>
      <p:sp>
        <p:nvSpPr>
          <p:cNvPr id="5" name="Tijdelijke aanduiding voor voettekst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endParaRPr lang="en-US" dirty="0"/>
          </a:p>
        </p:txBody>
      </p:sp>
      <p:sp>
        <p:nvSpPr>
          <p:cNvPr id="6" name="Tijdelijke aanduiding voor dianumm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2050" name="Picture 2" descr="NVKFAZ">
            <a:extLst>
              <a:ext uri="{FF2B5EF4-FFF2-40B4-BE49-F238E27FC236}">
                <a16:creationId xmlns:a16="http://schemas.microsoft.com/office/drawing/2014/main" id="{A25C54E1-8D83-DEBB-6F78-D361F9F27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530" y="5279666"/>
            <a:ext cx="3623566" cy="134995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Een afbeelding met kopje, koffie, eten en drank&#10;&#10;Beschrijving automatisch gegenereerd">
            <a:extLst>
              <a:ext uri="{FF2B5EF4-FFF2-40B4-BE49-F238E27FC236}">
                <a16:creationId xmlns:a16="http://schemas.microsoft.com/office/drawing/2014/main" id="{91BC5572-FC33-4C1C-8DEE-C2CF75A75641}"/>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el 1">
            <a:extLst>
              <a:ext uri="{FF2B5EF4-FFF2-40B4-BE49-F238E27FC236}">
                <a16:creationId xmlns:a16="http://schemas.microsoft.com/office/drawing/2014/main" id="{0D1F047C-C727-42A7-85C5-68C5AA1B1A93}"/>
              </a:ext>
            </a:extLst>
          </p:cNvPr>
          <p:cNvSpPr>
            <a:spLocks noGrp="1"/>
          </p:cNvSpPr>
          <p:nvPr>
            <p:ph type="ctrTitle"/>
          </p:nvPr>
        </p:nvSpPr>
        <p:spPr>
          <a:xfrm>
            <a:off x="1370693" y="13693"/>
            <a:ext cx="9440034" cy="2648381"/>
          </a:xfrm>
        </p:spPr>
        <p:txBody>
          <a:bodyPr rtlCol="0">
            <a:normAutofit/>
          </a:bodyPr>
          <a:lstStyle/>
          <a:p>
            <a:pPr rtl="0"/>
            <a:r>
              <a:rPr lang="nl" sz="7200" dirty="0"/>
              <a:t>Forensische Toxicologie</a:t>
            </a:r>
          </a:p>
        </p:txBody>
      </p:sp>
      <p:sp>
        <p:nvSpPr>
          <p:cNvPr id="3" name="Subtitel 2">
            <a:extLst>
              <a:ext uri="{FF2B5EF4-FFF2-40B4-BE49-F238E27FC236}">
                <a16:creationId xmlns:a16="http://schemas.microsoft.com/office/drawing/2014/main" id="{DB93FB3F-A8D4-46D3-A1C6-C79C64563729}"/>
              </a:ext>
            </a:extLst>
          </p:cNvPr>
          <p:cNvSpPr>
            <a:spLocks noGrp="1"/>
          </p:cNvSpPr>
          <p:nvPr>
            <p:ph type="subTitle" idx="1"/>
          </p:nvPr>
        </p:nvSpPr>
        <p:spPr>
          <a:xfrm>
            <a:off x="1370693" y="2598682"/>
            <a:ext cx="9440034" cy="756767"/>
          </a:xfrm>
        </p:spPr>
        <p:txBody>
          <a:bodyPr rtlCol="0">
            <a:normAutofit fontScale="62500" lnSpcReduction="20000"/>
          </a:bodyPr>
          <a:lstStyle/>
          <a:p>
            <a:pPr rtl="0"/>
            <a:r>
              <a:rPr lang="nl" sz="3400" dirty="0"/>
              <a:t>De interpretatie van onderzoeksresultaten t.b.v. rechtspraak</a:t>
            </a:r>
          </a:p>
          <a:p>
            <a:r>
              <a:rPr lang="nl-NL" b="1" dirty="0">
                <a:effectLst/>
              </a:rPr>
              <a:t>Lustrumsymposium 14 November 2025 NVKFAZ</a:t>
            </a:r>
            <a:endParaRPr lang="nl" sz="2800" dirty="0"/>
          </a:p>
        </p:txBody>
      </p:sp>
      <p:pic>
        <p:nvPicPr>
          <p:cNvPr id="9" name="Afbeelding 8">
            <a:extLst>
              <a:ext uri="{FF2B5EF4-FFF2-40B4-BE49-F238E27FC236}">
                <a16:creationId xmlns:a16="http://schemas.microsoft.com/office/drawing/2014/main" id="{C91B8FDD-E9F9-8902-1797-F241FA291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27" y="5049079"/>
            <a:ext cx="1637506" cy="1637506"/>
          </a:xfrm>
          <a:prstGeom prst="rect">
            <a:avLst/>
          </a:prstGeom>
        </p:spPr>
      </p:pic>
    </p:spTree>
    <p:extLst>
      <p:ext uri="{BB962C8B-B14F-4D97-AF65-F5344CB8AC3E}">
        <p14:creationId xmlns:p14="http://schemas.microsoft.com/office/powerpoint/2010/main" val="63373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92EF9F9-3F83-98A2-16EC-AB5CDB2F6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6" name="Afbeelding 5">
            <a:extLst>
              <a:ext uri="{FF2B5EF4-FFF2-40B4-BE49-F238E27FC236}">
                <a16:creationId xmlns:a16="http://schemas.microsoft.com/office/drawing/2014/main" id="{8CC44789-8EE3-2A46-C2B0-2DC40A2A4DB7}"/>
              </a:ext>
            </a:extLst>
          </p:cNvPr>
          <p:cNvPicPr>
            <a:picLocks noChangeAspect="1"/>
          </p:cNvPicPr>
          <p:nvPr/>
        </p:nvPicPr>
        <p:blipFill>
          <a:blip r:embed="rId3"/>
          <a:stretch>
            <a:fillRect/>
          </a:stretch>
        </p:blipFill>
        <p:spPr>
          <a:xfrm>
            <a:off x="223232" y="5954023"/>
            <a:ext cx="1661228" cy="618889"/>
          </a:xfrm>
          <a:prstGeom prst="rect">
            <a:avLst/>
          </a:prstGeom>
        </p:spPr>
      </p:pic>
      <p:sp>
        <p:nvSpPr>
          <p:cNvPr id="2" name="Tekstvak 1">
            <a:extLst>
              <a:ext uri="{FF2B5EF4-FFF2-40B4-BE49-F238E27FC236}">
                <a16:creationId xmlns:a16="http://schemas.microsoft.com/office/drawing/2014/main" id="{7F667E99-43BE-21B7-527E-8020BC7A08A7}"/>
              </a:ext>
            </a:extLst>
          </p:cNvPr>
          <p:cNvSpPr txBox="1"/>
          <p:nvPr/>
        </p:nvSpPr>
        <p:spPr>
          <a:xfrm>
            <a:off x="649484" y="516835"/>
            <a:ext cx="2015295" cy="1569660"/>
          </a:xfrm>
          <a:prstGeom prst="rect">
            <a:avLst/>
          </a:prstGeom>
          <a:noFill/>
        </p:spPr>
        <p:txBody>
          <a:bodyPr wrap="none" rtlCol="0">
            <a:spAutoFit/>
          </a:bodyPr>
          <a:lstStyle/>
          <a:p>
            <a:r>
              <a:rPr lang="nl-NL" sz="3200" dirty="0"/>
              <a:t>Ik gebruik </a:t>
            </a:r>
          </a:p>
          <a:p>
            <a:r>
              <a:rPr lang="nl-NL" sz="3200" dirty="0"/>
              <a:t>geen drugs </a:t>
            </a:r>
          </a:p>
          <a:p>
            <a:r>
              <a:rPr lang="nl-NL" sz="3200" dirty="0"/>
              <a:t>(meer)</a:t>
            </a:r>
          </a:p>
        </p:txBody>
      </p:sp>
      <p:sp>
        <p:nvSpPr>
          <p:cNvPr id="4" name="Tekstvak 3">
            <a:extLst>
              <a:ext uri="{FF2B5EF4-FFF2-40B4-BE49-F238E27FC236}">
                <a16:creationId xmlns:a16="http://schemas.microsoft.com/office/drawing/2014/main" id="{9D13BD71-400A-BF5B-0341-346F4B9ED4CE}"/>
              </a:ext>
            </a:extLst>
          </p:cNvPr>
          <p:cNvSpPr txBox="1"/>
          <p:nvPr/>
        </p:nvSpPr>
        <p:spPr>
          <a:xfrm>
            <a:off x="4343400" y="516835"/>
            <a:ext cx="7722041" cy="5355312"/>
          </a:xfrm>
          <a:prstGeom prst="rect">
            <a:avLst/>
          </a:prstGeom>
          <a:noFill/>
        </p:spPr>
        <p:txBody>
          <a:bodyPr wrap="square">
            <a:spAutoFit/>
          </a:bodyPr>
          <a:lstStyle/>
          <a:p>
            <a:r>
              <a:rPr lang="nl-NL" sz="1800" dirty="0">
                <a:effectLst/>
                <a:ea typeface="Calibri" panose="020F0502020204030204" pitchFamily="34" charset="0"/>
              </a:rPr>
              <a:t>Opdrachtgever is 2 jaar afgekickt en m.b.t. de omgang van de kinderen verplicht iedere week een zelftest (urinetesten) uitvoeren.</a:t>
            </a:r>
          </a:p>
          <a:p>
            <a:endParaRPr lang="nl-NL" sz="1800" dirty="0">
              <a:effectLst/>
              <a:ea typeface="Calibri" panose="020F0502020204030204" pitchFamily="34" charset="0"/>
            </a:endParaRPr>
          </a:p>
          <a:p>
            <a:pPr marL="742950" lvl="1" indent="-285750">
              <a:buFont typeface="Wingdings" panose="05000000000000000000" pitchFamily="2" charset="2"/>
              <a:buChar char="Ø"/>
            </a:pPr>
            <a:r>
              <a:rPr lang="nl-NL" dirty="0">
                <a:ea typeface="Calibri" panose="020F0502020204030204" pitchFamily="34" charset="0"/>
              </a:rPr>
              <a:t>Positieve zelftest voor amfetamine.</a:t>
            </a:r>
          </a:p>
          <a:p>
            <a:endParaRPr lang="nl-NL" dirty="0">
              <a:ea typeface="Calibri" panose="020F0502020204030204" pitchFamily="34" charset="0"/>
            </a:endParaRPr>
          </a:p>
          <a:p>
            <a:r>
              <a:rPr lang="nl-NL" dirty="0">
                <a:ea typeface="Calibri" panose="020F0502020204030204" pitchFamily="34" charset="0"/>
              </a:rPr>
              <a:t>Opdrachtgever gebruikt op doktersvoorschrift </a:t>
            </a:r>
            <a:r>
              <a:rPr lang="nl-NL" dirty="0" err="1">
                <a:ea typeface="Calibri" panose="020F0502020204030204" pitchFamily="34" charset="0"/>
              </a:rPr>
              <a:t>Tentin</a:t>
            </a:r>
            <a:r>
              <a:rPr lang="nl-NL" dirty="0">
                <a:ea typeface="Calibri" panose="020F0502020204030204" pitchFamily="34" charset="0"/>
              </a:rPr>
              <a:t> (</a:t>
            </a:r>
            <a:r>
              <a:rPr lang="nl-NL" dirty="0" err="1">
                <a:ea typeface="Calibri" panose="020F0502020204030204" pitchFamily="34" charset="0"/>
              </a:rPr>
              <a:t>dexamfetamine</a:t>
            </a:r>
            <a:r>
              <a:rPr lang="nl-NL" dirty="0">
                <a:ea typeface="Calibri" panose="020F0502020204030204" pitchFamily="34" charset="0"/>
              </a:rPr>
              <a:t>). Rechtbank wil nader onderzoek. B</a:t>
            </a:r>
            <a:r>
              <a:rPr lang="nl-NL" dirty="0"/>
              <a:t>evestigingstest (GC-MS of LC-MS/MS) schijnt lastig te regelen te zijn via de huisarts.</a:t>
            </a:r>
            <a:endParaRPr lang="nl-NL" dirty="0">
              <a:ea typeface="Calibri" panose="020F0502020204030204" pitchFamily="34" charset="0"/>
            </a:endParaRPr>
          </a:p>
          <a:p>
            <a:endParaRPr lang="nl-NL" dirty="0">
              <a:ea typeface="Calibri" panose="020F0502020204030204" pitchFamily="34" charset="0"/>
            </a:endParaRPr>
          </a:p>
          <a:p>
            <a:r>
              <a:rPr lang="nl-NL" dirty="0">
                <a:ea typeface="Calibri" panose="020F0502020204030204" pitchFamily="34" charset="0"/>
              </a:rPr>
              <a:t>Toxicologisch onderzoek aan bloed en urine.</a:t>
            </a:r>
          </a:p>
          <a:p>
            <a:endParaRPr lang="nl-NL" dirty="0">
              <a:ea typeface="Calibri" panose="020F0502020204030204" pitchFamily="34" charset="0"/>
            </a:endParaRPr>
          </a:p>
          <a:p>
            <a:pPr marL="742950" lvl="1" indent="-285750">
              <a:buFont typeface="Wingdings" panose="05000000000000000000" pitchFamily="2" charset="2"/>
              <a:buChar char="Ø"/>
            </a:pPr>
            <a:r>
              <a:rPr lang="nl-NL" dirty="0"/>
              <a:t>Uitsluitend </a:t>
            </a:r>
            <a:r>
              <a:rPr lang="nl-NL" dirty="0" err="1"/>
              <a:t>dexamfetamine</a:t>
            </a:r>
            <a:r>
              <a:rPr lang="nl-NL" dirty="0"/>
              <a:t> aangetoond. Dit past bij gebruik van </a:t>
            </a:r>
            <a:r>
              <a:rPr lang="nl-NL" dirty="0" err="1"/>
              <a:t>dexamfetamine</a:t>
            </a:r>
            <a:r>
              <a:rPr lang="nl-NL" dirty="0"/>
              <a:t> (</a:t>
            </a:r>
            <a:r>
              <a:rPr lang="nl-NL" dirty="0" err="1"/>
              <a:t>Tentin</a:t>
            </a:r>
            <a:r>
              <a:rPr lang="nl-NL" dirty="0"/>
              <a:t>) en niet bij illegaal gebruik van amfetamine.</a:t>
            </a:r>
          </a:p>
          <a:p>
            <a:pPr lvl="1"/>
            <a:endParaRPr lang="nl-NL" dirty="0">
              <a:ea typeface="Calibri" panose="020F0502020204030204" pitchFamily="34" charset="0"/>
            </a:endParaRPr>
          </a:p>
          <a:p>
            <a:r>
              <a:rPr lang="nl-NL" dirty="0"/>
              <a:t>Haaranalyse maakt geen onderscheid tussen </a:t>
            </a:r>
            <a:r>
              <a:rPr lang="nl-NL" dirty="0" err="1"/>
              <a:t>dexamfetamine</a:t>
            </a:r>
            <a:r>
              <a:rPr lang="nl-NL" dirty="0"/>
              <a:t> of amfetamine. Terugkijken over langere periode is geen optie.</a:t>
            </a:r>
          </a:p>
          <a:p>
            <a:endParaRPr lang="nl-NL" dirty="0"/>
          </a:p>
          <a:p>
            <a:pPr marL="742950" lvl="1" indent="-285750">
              <a:buFont typeface="Wingdings" panose="05000000000000000000" pitchFamily="2" charset="2"/>
              <a:buChar char="Ø"/>
            </a:pPr>
            <a:r>
              <a:rPr lang="nl-NL" dirty="0"/>
              <a:t>Rechtbank (nog) niet overtuigd, verplicht cliënt nu zich meerdere malen te laten testen op drugsgebruik in de komende maanden.</a:t>
            </a:r>
          </a:p>
        </p:txBody>
      </p:sp>
      <p:pic>
        <p:nvPicPr>
          <p:cNvPr id="7" name="Afbeelding 6">
            <a:extLst>
              <a:ext uri="{FF2B5EF4-FFF2-40B4-BE49-F238E27FC236}">
                <a16:creationId xmlns:a16="http://schemas.microsoft.com/office/drawing/2014/main" id="{9E7BA39D-9498-B650-FED1-C299EDF10E9D}"/>
              </a:ext>
            </a:extLst>
          </p:cNvPr>
          <p:cNvPicPr>
            <a:picLocks noChangeAspect="1"/>
          </p:cNvPicPr>
          <p:nvPr/>
        </p:nvPicPr>
        <p:blipFill>
          <a:blip r:embed="rId4"/>
          <a:stretch>
            <a:fillRect/>
          </a:stretch>
        </p:blipFill>
        <p:spPr>
          <a:xfrm>
            <a:off x="649484" y="2665675"/>
            <a:ext cx="3071440" cy="2242268"/>
          </a:xfrm>
          <a:prstGeom prst="rect">
            <a:avLst/>
          </a:prstGeom>
        </p:spPr>
      </p:pic>
    </p:spTree>
    <p:extLst>
      <p:ext uri="{BB962C8B-B14F-4D97-AF65-F5344CB8AC3E}">
        <p14:creationId xmlns:p14="http://schemas.microsoft.com/office/powerpoint/2010/main" val="206078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784F981-4F3A-DD93-9DEB-D7FFB82C2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6" name="Afbeelding 5">
            <a:extLst>
              <a:ext uri="{FF2B5EF4-FFF2-40B4-BE49-F238E27FC236}">
                <a16:creationId xmlns:a16="http://schemas.microsoft.com/office/drawing/2014/main" id="{8BCE5F4F-262A-1470-428A-EB369DA4F098}"/>
              </a:ext>
            </a:extLst>
          </p:cNvPr>
          <p:cNvPicPr>
            <a:picLocks noChangeAspect="1"/>
          </p:cNvPicPr>
          <p:nvPr/>
        </p:nvPicPr>
        <p:blipFill>
          <a:blip r:embed="rId3"/>
          <a:stretch>
            <a:fillRect/>
          </a:stretch>
        </p:blipFill>
        <p:spPr>
          <a:xfrm>
            <a:off x="223232" y="5954023"/>
            <a:ext cx="1661228" cy="618889"/>
          </a:xfrm>
          <a:prstGeom prst="rect">
            <a:avLst/>
          </a:prstGeom>
        </p:spPr>
      </p:pic>
      <p:sp>
        <p:nvSpPr>
          <p:cNvPr id="2" name="Tekstvak 1">
            <a:extLst>
              <a:ext uri="{FF2B5EF4-FFF2-40B4-BE49-F238E27FC236}">
                <a16:creationId xmlns:a16="http://schemas.microsoft.com/office/drawing/2014/main" id="{34ED406E-2CA5-9E76-5B3B-32C586424926}"/>
              </a:ext>
            </a:extLst>
          </p:cNvPr>
          <p:cNvSpPr txBox="1"/>
          <p:nvPr/>
        </p:nvSpPr>
        <p:spPr>
          <a:xfrm>
            <a:off x="616889" y="273066"/>
            <a:ext cx="2997641" cy="1200329"/>
          </a:xfrm>
          <a:prstGeom prst="rect">
            <a:avLst/>
          </a:prstGeom>
          <a:noFill/>
        </p:spPr>
        <p:txBody>
          <a:bodyPr wrap="square" rtlCol="0">
            <a:spAutoFit/>
          </a:bodyPr>
          <a:lstStyle/>
          <a:p>
            <a:r>
              <a:rPr lang="nl-NL" sz="3600" dirty="0" err="1"/>
              <a:t>Doxylamine</a:t>
            </a:r>
            <a:r>
              <a:rPr lang="nl-NL" sz="3600" dirty="0"/>
              <a:t> </a:t>
            </a:r>
          </a:p>
          <a:p>
            <a:r>
              <a:rPr lang="nl-NL" sz="3600" dirty="0"/>
              <a:t>(sleep </a:t>
            </a:r>
            <a:r>
              <a:rPr lang="nl-NL" sz="3600" dirty="0" err="1"/>
              <a:t>juice</a:t>
            </a:r>
            <a:r>
              <a:rPr lang="nl-NL" sz="3600" dirty="0"/>
              <a:t>)</a:t>
            </a:r>
          </a:p>
        </p:txBody>
      </p:sp>
      <p:pic>
        <p:nvPicPr>
          <p:cNvPr id="7" name="Afbeelding 6">
            <a:extLst>
              <a:ext uri="{FF2B5EF4-FFF2-40B4-BE49-F238E27FC236}">
                <a16:creationId xmlns:a16="http://schemas.microsoft.com/office/drawing/2014/main" id="{54D14A62-05A3-E9DC-B125-754C781E2EB6}"/>
              </a:ext>
            </a:extLst>
          </p:cNvPr>
          <p:cNvPicPr>
            <a:picLocks noChangeAspect="1"/>
          </p:cNvPicPr>
          <p:nvPr/>
        </p:nvPicPr>
        <p:blipFill>
          <a:blip r:embed="rId4"/>
          <a:stretch>
            <a:fillRect/>
          </a:stretch>
        </p:blipFill>
        <p:spPr>
          <a:xfrm>
            <a:off x="503585" y="2151548"/>
            <a:ext cx="2725241" cy="3551748"/>
          </a:xfrm>
          <a:prstGeom prst="rect">
            <a:avLst/>
          </a:prstGeom>
        </p:spPr>
      </p:pic>
      <p:sp>
        <p:nvSpPr>
          <p:cNvPr id="8" name="Tekstvak 7">
            <a:extLst>
              <a:ext uri="{FF2B5EF4-FFF2-40B4-BE49-F238E27FC236}">
                <a16:creationId xmlns:a16="http://schemas.microsoft.com/office/drawing/2014/main" id="{418FCAAF-6569-6EEB-40F1-BB6CF4F04843}"/>
              </a:ext>
            </a:extLst>
          </p:cNvPr>
          <p:cNvSpPr txBox="1"/>
          <p:nvPr/>
        </p:nvSpPr>
        <p:spPr>
          <a:xfrm>
            <a:off x="3413097" y="440044"/>
            <a:ext cx="8251465" cy="6186309"/>
          </a:xfrm>
          <a:prstGeom prst="rect">
            <a:avLst/>
          </a:prstGeom>
          <a:noFill/>
        </p:spPr>
        <p:txBody>
          <a:bodyPr wrap="square">
            <a:spAutoFit/>
          </a:bodyPr>
          <a:lstStyle/>
          <a:p>
            <a:r>
              <a:rPr lang="nl-NL" dirty="0"/>
              <a:t>Opdrachtgeefster omschrijft gedurende langere periode duizeligheid, hartritme stoornissen, verminderd bewustzijn (2 uur out), (extreme) vermoeidheid en hoofdpijn te hebben ervaren. </a:t>
            </a:r>
          </a:p>
          <a:p>
            <a:endParaRPr lang="nl-NL" dirty="0"/>
          </a:p>
          <a:p>
            <a:r>
              <a:rPr lang="nl-NL" dirty="0"/>
              <a:t>Gestart 8 maanden geleden na uitspreken wenst tot scheiding.</a:t>
            </a:r>
          </a:p>
          <a:p>
            <a:endParaRPr lang="nl-NL" dirty="0"/>
          </a:p>
          <a:p>
            <a:r>
              <a:rPr lang="nl-NL" dirty="0"/>
              <a:t>Vermoeden (meermaals) toediening echtgenoot via voeding =&gt; Stelselmatige intoxicatie art. 302 </a:t>
            </a:r>
            <a:r>
              <a:rPr lang="nl-NL" dirty="0" err="1"/>
              <a:t>WbSv</a:t>
            </a:r>
            <a:r>
              <a:rPr lang="nl-NL" dirty="0"/>
              <a:t>. (max. 8 jaar).</a:t>
            </a:r>
          </a:p>
          <a:p>
            <a:endParaRPr lang="nl-NL" dirty="0"/>
          </a:p>
          <a:p>
            <a:endParaRPr lang="nl-NL" dirty="0"/>
          </a:p>
          <a:p>
            <a:r>
              <a:rPr lang="nl-NL" dirty="0"/>
              <a:t>Haaranalyse op benzodiazepines en sedativa.</a:t>
            </a:r>
          </a:p>
          <a:p>
            <a:endParaRPr lang="nl-NL" dirty="0"/>
          </a:p>
          <a:p>
            <a:r>
              <a:rPr lang="nl-NL" dirty="0"/>
              <a:t>Gemeten concentraties </a:t>
            </a:r>
            <a:r>
              <a:rPr lang="nl-NL" dirty="0" err="1"/>
              <a:t>Doxylamine</a:t>
            </a:r>
            <a:r>
              <a:rPr lang="nl-NL" dirty="0"/>
              <a:t> per segment:</a:t>
            </a:r>
          </a:p>
          <a:p>
            <a:r>
              <a:rPr lang="nl-NL" dirty="0"/>
              <a:t>Segment 		Resultaat</a:t>
            </a:r>
          </a:p>
          <a:p>
            <a:r>
              <a:rPr lang="nl-NL" dirty="0"/>
              <a:t>0-2 cm		548 pg/mg</a:t>
            </a:r>
          </a:p>
          <a:p>
            <a:r>
              <a:rPr lang="nl-NL" dirty="0"/>
              <a:t>2-4 cm 		17 pg/mg </a:t>
            </a:r>
          </a:p>
          <a:p>
            <a:r>
              <a:rPr lang="nl-NL" dirty="0"/>
              <a:t>4-6 cm 		10 pg/mg</a:t>
            </a:r>
          </a:p>
          <a:p>
            <a:endParaRPr lang="nl-NL" dirty="0"/>
          </a:p>
          <a:p>
            <a:r>
              <a:rPr lang="nl-NL" dirty="0"/>
              <a:t>Literatuur:</a:t>
            </a:r>
          </a:p>
          <a:p>
            <a:r>
              <a:rPr lang="nl-NL" dirty="0"/>
              <a:t>In 55 intoxicatie casussen concentraties van 0.6 </a:t>
            </a:r>
            <a:r>
              <a:rPr lang="nl-NL" dirty="0" err="1"/>
              <a:t>to</a:t>
            </a:r>
            <a:r>
              <a:rPr lang="nl-NL" dirty="0"/>
              <a:t> 2416 pg/mg. </a:t>
            </a:r>
          </a:p>
          <a:p>
            <a:r>
              <a:rPr lang="nl-NL" dirty="0">
                <a:latin typeface="Calibri" panose="020F0502020204030204" pitchFamily="34" charset="0"/>
                <a:ea typeface="Calibri" panose="020F0502020204030204" pitchFamily="34" charset="0"/>
                <a:cs typeface="Calibri" panose="020F0502020204030204" pitchFamily="34" charset="0"/>
              </a:rPr>
              <a:t>Ʃ </a:t>
            </a:r>
            <a:r>
              <a:rPr lang="nl-NL" dirty="0"/>
              <a:t>214pg/mg. In twee analyses &gt;550 pg/mg. Beide dodelijke afloop.</a:t>
            </a:r>
          </a:p>
          <a:p>
            <a:endParaRPr lang="nl-NL" dirty="0"/>
          </a:p>
        </p:txBody>
      </p:sp>
    </p:spTree>
    <p:extLst>
      <p:ext uri="{BB962C8B-B14F-4D97-AF65-F5344CB8AC3E}">
        <p14:creationId xmlns:p14="http://schemas.microsoft.com/office/powerpoint/2010/main" val="41500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93E1F-51B3-EAD4-8B92-51D98CCB0D04}"/>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FFF587F5-593F-2673-FE4E-03FA1F55E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6" name="Afbeelding 5">
            <a:extLst>
              <a:ext uri="{FF2B5EF4-FFF2-40B4-BE49-F238E27FC236}">
                <a16:creationId xmlns:a16="http://schemas.microsoft.com/office/drawing/2014/main" id="{0027325E-C8D1-27D9-B44F-64A5CB0DA1DB}"/>
              </a:ext>
            </a:extLst>
          </p:cNvPr>
          <p:cNvPicPr>
            <a:picLocks noChangeAspect="1"/>
          </p:cNvPicPr>
          <p:nvPr/>
        </p:nvPicPr>
        <p:blipFill>
          <a:blip r:embed="rId3"/>
          <a:stretch>
            <a:fillRect/>
          </a:stretch>
        </p:blipFill>
        <p:spPr>
          <a:xfrm>
            <a:off x="223232" y="5954023"/>
            <a:ext cx="1661228" cy="618889"/>
          </a:xfrm>
          <a:prstGeom prst="rect">
            <a:avLst/>
          </a:prstGeom>
        </p:spPr>
      </p:pic>
      <p:sp>
        <p:nvSpPr>
          <p:cNvPr id="4" name="Tekstvak 3">
            <a:extLst>
              <a:ext uri="{FF2B5EF4-FFF2-40B4-BE49-F238E27FC236}">
                <a16:creationId xmlns:a16="http://schemas.microsoft.com/office/drawing/2014/main" id="{0ECE1EB0-6789-FF51-F175-2DF026D0DD8E}"/>
              </a:ext>
            </a:extLst>
          </p:cNvPr>
          <p:cNvSpPr txBox="1"/>
          <p:nvPr/>
        </p:nvSpPr>
        <p:spPr>
          <a:xfrm>
            <a:off x="3413097" y="394692"/>
            <a:ext cx="8251465" cy="5909310"/>
          </a:xfrm>
          <a:prstGeom prst="rect">
            <a:avLst/>
          </a:prstGeom>
          <a:noFill/>
        </p:spPr>
        <p:txBody>
          <a:bodyPr wrap="square">
            <a:spAutoFit/>
          </a:bodyPr>
          <a:lstStyle/>
          <a:p>
            <a:r>
              <a:rPr lang="nl-NL" dirty="0"/>
              <a:t>Conclusie onderzoek:</a:t>
            </a:r>
          </a:p>
          <a:p>
            <a:endParaRPr lang="nl-NL" dirty="0"/>
          </a:p>
          <a:p>
            <a:pPr marL="285750" indent="-285750">
              <a:buFont typeface="Wingdings" panose="05000000000000000000" pitchFamily="2" charset="2"/>
              <a:buChar char="Ø"/>
            </a:pPr>
            <a:r>
              <a:rPr lang="nl-NL" dirty="0"/>
              <a:t>Voor de opdrachtgeefster vreemde stof (</a:t>
            </a:r>
            <a:r>
              <a:rPr lang="nl-NL" dirty="0" err="1"/>
              <a:t>Doxylamine</a:t>
            </a:r>
            <a:r>
              <a:rPr lang="nl-NL" dirty="0"/>
              <a:t>), niet zelf ingenomen, aanwezig.</a:t>
            </a:r>
          </a:p>
          <a:p>
            <a:endParaRPr lang="nl-NL" dirty="0"/>
          </a:p>
          <a:p>
            <a:pPr marL="285750" indent="-285750">
              <a:buFont typeface="Wingdings" panose="05000000000000000000" pitchFamily="2" charset="2"/>
              <a:buChar char="Ø"/>
            </a:pPr>
            <a:r>
              <a:rPr lang="nl-NL" dirty="0"/>
              <a:t>Concentraties in meerdere segmenten gemeten.</a:t>
            </a:r>
          </a:p>
          <a:p>
            <a:endParaRPr lang="nl-NL" dirty="0"/>
          </a:p>
          <a:p>
            <a:endParaRPr lang="nl-NL" dirty="0"/>
          </a:p>
          <a:p>
            <a:r>
              <a:rPr lang="nl-NL" dirty="0"/>
              <a:t>Overig bewijs:</a:t>
            </a:r>
          </a:p>
          <a:p>
            <a:endParaRPr lang="nl-NL" dirty="0"/>
          </a:p>
          <a:p>
            <a:pPr marL="285750" indent="-285750">
              <a:buFont typeface="Wingdings" panose="05000000000000000000" pitchFamily="2" charset="2"/>
              <a:buChar char="Ø"/>
            </a:pPr>
            <a:r>
              <a:rPr lang="nl-NL" dirty="0"/>
              <a:t>Meermaals bestelling Sleep </a:t>
            </a:r>
            <a:r>
              <a:rPr lang="nl-NL" dirty="0" err="1"/>
              <a:t>Juice</a:t>
            </a:r>
            <a:r>
              <a:rPr lang="nl-NL" dirty="0"/>
              <a:t> uit Duitsland door echtgenoot.</a:t>
            </a:r>
          </a:p>
          <a:p>
            <a:endParaRPr lang="nl-NL" dirty="0"/>
          </a:p>
          <a:p>
            <a:pPr marL="285750" indent="-285750">
              <a:buFont typeface="Wingdings" panose="05000000000000000000" pitchFamily="2" charset="2"/>
              <a:buChar char="Ø"/>
            </a:pPr>
            <a:r>
              <a:rPr lang="nl-NL" dirty="0"/>
              <a:t>Verklaring “vriendin” echtgenoot =&gt; ‘binnenkort hebben we geen last meer van haar’.</a:t>
            </a:r>
          </a:p>
          <a:p>
            <a:pPr marL="285750" indent="-285750">
              <a:buFont typeface="Wingdings" panose="05000000000000000000" pitchFamily="2" charset="2"/>
              <a:buChar char="Ø"/>
            </a:pPr>
            <a:endParaRPr lang="nl-NL" dirty="0"/>
          </a:p>
          <a:p>
            <a:pPr marL="285750" indent="-285750">
              <a:buFont typeface="Wingdings" panose="05000000000000000000" pitchFamily="2" charset="2"/>
              <a:buChar char="Ø"/>
            </a:pPr>
            <a:r>
              <a:rPr lang="nl-NL" dirty="0"/>
              <a:t>Leeg flesje in het handschoenenkastje van de auto.</a:t>
            </a:r>
          </a:p>
          <a:p>
            <a:endParaRPr lang="nl-NL" dirty="0"/>
          </a:p>
          <a:p>
            <a:endParaRPr lang="nl-NL" dirty="0"/>
          </a:p>
          <a:p>
            <a:r>
              <a:rPr lang="nl-NL" dirty="0"/>
              <a:t>Rechtspraak:</a:t>
            </a:r>
          </a:p>
          <a:p>
            <a:pPr marL="285750" indent="-285750">
              <a:buFont typeface="Wingdings" panose="05000000000000000000" pitchFamily="2" charset="2"/>
              <a:buChar char="Ø"/>
            </a:pPr>
            <a:r>
              <a:rPr lang="nl-NL" dirty="0"/>
              <a:t>Concentraties reguliere dosering niet bekend. </a:t>
            </a:r>
          </a:p>
          <a:p>
            <a:endParaRPr lang="nl-NL" dirty="0"/>
          </a:p>
          <a:p>
            <a:pPr marL="285750" indent="-285750">
              <a:buFont typeface="Wingdings" panose="05000000000000000000" pitchFamily="2" charset="2"/>
              <a:buChar char="Ø"/>
            </a:pPr>
            <a:r>
              <a:rPr lang="nl-NL" dirty="0"/>
              <a:t>Deze onderzoeksresultaten geven geen inzicht in wie verantwoordelijk is voor de toediening van de </a:t>
            </a:r>
            <a:r>
              <a:rPr lang="nl-NL" dirty="0" err="1"/>
              <a:t>Doxylamine</a:t>
            </a:r>
            <a:r>
              <a:rPr lang="nl-NL" dirty="0"/>
              <a:t> houdende stof. </a:t>
            </a:r>
          </a:p>
        </p:txBody>
      </p:sp>
      <p:pic>
        <p:nvPicPr>
          <p:cNvPr id="7" name="Afbeelding 6">
            <a:extLst>
              <a:ext uri="{FF2B5EF4-FFF2-40B4-BE49-F238E27FC236}">
                <a16:creationId xmlns:a16="http://schemas.microsoft.com/office/drawing/2014/main" id="{E14ADE32-755E-1E90-3BCD-5C73FD337491}"/>
              </a:ext>
            </a:extLst>
          </p:cNvPr>
          <p:cNvPicPr>
            <a:picLocks noChangeAspect="1"/>
          </p:cNvPicPr>
          <p:nvPr/>
        </p:nvPicPr>
        <p:blipFill>
          <a:blip r:embed="rId4"/>
          <a:stretch>
            <a:fillRect/>
          </a:stretch>
        </p:blipFill>
        <p:spPr>
          <a:xfrm>
            <a:off x="497942" y="2141799"/>
            <a:ext cx="2725241" cy="3551748"/>
          </a:xfrm>
          <a:prstGeom prst="rect">
            <a:avLst/>
          </a:prstGeom>
        </p:spPr>
      </p:pic>
      <p:sp>
        <p:nvSpPr>
          <p:cNvPr id="3" name="Tekstvak 2">
            <a:extLst>
              <a:ext uri="{FF2B5EF4-FFF2-40B4-BE49-F238E27FC236}">
                <a16:creationId xmlns:a16="http://schemas.microsoft.com/office/drawing/2014/main" id="{C8B1049E-BAC9-8A69-407E-DA2075A9E6BB}"/>
              </a:ext>
            </a:extLst>
          </p:cNvPr>
          <p:cNvSpPr txBox="1"/>
          <p:nvPr/>
        </p:nvSpPr>
        <p:spPr>
          <a:xfrm>
            <a:off x="616889" y="273066"/>
            <a:ext cx="2997641" cy="1200329"/>
          </a:xfrm>
          <a:prstGeom prst="rect">
            <a:avLst/>
          </a:prstGeom>
          <a:noFill/>
        </p:spPr>
        <p:txBody>
          <a:bodyPr wrap="square" rtlCol="0">
            <a:spAutoFit/>
          </a:bodyPr>
          <a:lstStyle/>
          <a:p>
            <a:r>
              <a:rPr lang="nl-NL" sz="3600" dirty="0" err="1"/>
              <a:t>Doxylamine</a:t>
            </a:r>
            <a:r>
              <a:rPr lang="nl-NL" sz="3600" dirty="0"/>
              <a:t> </a:t>
            </a:r>
          </a:p>
          <a:p>
            <a:r>
              <a:rPr lang="nl-NL" sz="3600" dirty="0"/>
              <a:t>(sleep </a:t>
            </a:r>
            <a:r>
              <a:rPr lang="nl-NL" sz="3600" dirty="0" err="1"/>
              <a:t>juice</a:t>
            </a:r>
            <a:r>
              <a:rPr lang="nl-NL" sz="3600" dirty="0"/>
              <a:t>)</a:t>
            </a:r>
          </a:p>
        </p:txBody>
      </p:sp>
    </p:spTree>
    <p:extLst>
      <p:ext uri="{BB962C8B-B14F-4D97-AF65-F5344CB8AC3E}">
        <p14:creationId xmlns:p14="http://schemas.microsoft.com/office/powerpoint/2010/main" val="144294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7" end="1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DFA9040-515F-5A66-C4F0-9D00A68A1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6" name="Afbeelding 5">
            <a:extLst>
              <a:ext uri="{FF2B5EF4-FFF2-40B4-BE49-F238E27FC236}">
                <a16:creationId xmlns:a16="http://schemas.microsoft.com/office/drawing/2014/main" id="{41216338-F9BF-4FBF-011C-6F0A23480B03}"/>
              </a:ext>
            </a:extLst>
          </p:cNvPr>
          <p:cNvPicPr>
            <a:picLocks noChangeAspect="1"/>
          </p:cNvPicPr>
          <p:nvPr/>
        </p:nvPicPr>
        <p:blipFill>
          <a:blip r:embed="rId3"/>
          <a:stretch>
            <a:fillRect/>
          </a:stretch>
        </p:blipFill>
        <p:spPr>
          <a:xfrm>
            <a:off x="223232" y="5954023"/>
            <a:ext cx="1661228" cy="618889"/>
          </a:xfrm>
          <a:prstGeom prst="rect">
            <a:avLst/>
          </a:prstGeom>
        </p:spPr>
      </p:pic>
      <p:sp>
        <p:nvSpPr>
          <p:cNvPr id="3" name="Tekstvak 2">
            <a:extLst>
              <a:ext uri="{FF2B5EF4-FFF2-40B4-BE49-F238E27FC236}">
                <a16:creationId xmlns:a16="http://schemas.microsoft.com/office/drawing/2014/main" id="{2780F215-209A-C631-8001-88F660B5AD60}"/>
              </a:ext>
            </a:extLst>
          </p:cNvPr>
          <p:cNvSpPr txBox="1"/>
          <p:nvPr/>
        </p:nvSpPr>
        <p:spPr>
          <a:xfrm>
            <a:off x="598336" y="301661"/>
            <a:ext cx="2280036" cy="830997"/>
          </a:xfrm>
          <a:prstGeom prst="rect">
            <a:avLst/>
          </a:prstGeom>
          <a:noFill/>
        </p:spPr>
        <p:txBody>
          <a:bodyPr wrap="square">
            <a:spAutoFit/>
          </a:bodyPr>
          <a:lstStyle/>
          <a:p>
            <a:r>
              <a:rPr lang="nl-NL" sz="4800" dirty="0" err="1"/>
              <a:t>Fuzetea</a:t>
            </a:r>
            <a:r>
              <a:rPr lang="nl-NL" sz="4800" dirty="0"/>
              <a:t>+</a:t>
            </a:r>
          </a:p>
        </p:txBody>
      </p:sp>
      <p:sp>
        <p:nvSpPr>
          <p:cNvPr id="7" name="Tekstvak 6">
            <a:extLst>
              <a:ext uri="{FF2B5EF4-FFF2-40B4-BE49-F238E27FC236}">
                <a16:creationId xmlns:a16="http://schemas.microsoft.com/office/drawing/2014/main" id="{1A79EFBF-5FCC-476A-EC21-910916F5C355}"/>
              </a:ext>
            </a:extLst>
          </p:cNvPr>
          <p:cNvSpPr txBox="1"/>
          <p:nvPr/>
        </p:nvSpPr>
        <p:spPr>
          <a:xfrm>
            <a:off x="3285876" y="500442"/>
            <a:ext cx="8076537" cy="4524315"/>
          </a:xfrm>
          <a:prstGeom prst="rect">
            <a:avLst/>
          </a:prstGeom>
          <a:noFill/>
        </p:spPr>
        <p:txBody>
          <a:bodyPr wrap="square">
            <a:spAutoFit/>
          </a:bodyPr>
          <a:lstStyle/>
          <a:p>
            <a:pPr>
              <a:buNone/>
            </a:pPr>
            <a:r>
              <a:rPr lang="nl-NL" sz="1800" kern="100" dirty="0">
                <a:effectLst/>
                <a:ea typeface="Times New Roman" panose="02020603050405020304" pitchFamily="18" charset="0"/>
                <a:cs typeface="Times New Roman" panose="02020603050405020304" pitchFamily="18" charset="0"/>
              </a:rPr>
              <a:t>Melding van seksueel misbruik door medebezoeker salsa </a:t>
            </a:r>
            <a:r>
              <a:rPr lang="nl-NL" sz="1800" kern="100" dirty="0" err="1">
                <a:effectLst/>
                <a:ea typeface="Times New Roman" panose="02020603050405020304" pitchFamily="18" charset="0"/>
                <a:cs typeface="Times New Roman" panose="02020603050405020304" pitchFamily="18" charset="0"/>
              </a:rPr>
              <a:t>dans-festival</a:t>
            </a:r>
            <a:r>
              <a:rPr lang="nl-NL" sz="1800" kern="100" dirty="0">
                <a:effectLst/>
                <a:ea typeface="Times New Roman" panose="02020603050405020304" pitchFamily="18" charset="0"/>
                <a:cs typeface="Times New Roman" panose="02020603050405020304" pitchFamily="18" charset="0"/>
              </a:rPr>
              <a:t>.</a:t>
            </a:r>
          </a:p>
          <a:p>
            <a:pPr>
              <a:buNone/>
            </a:pPr>
            <a:endParaRPr lang="nl-NL" kern="100" dirty="0">
              <a:ea typeface="Times New Roman" panose="02020603050405020304" pitchFamily="18" charset="0"/>
              <a:cs typeface="Times New Roman" panose="02020603050405020304" pitchFamily="18" charset="0"/>
            </a:endParaRPr>
          </a:p>
          <a:p>
            <a:pPr>
              <a:buNone/>
            </a:pPr>
            <a:r>
              <a:rPr lang="nl-NL" sz="1800" kern="100" dirty="0">
                <a:effectLst/>
                <a:ea typeface="Times New Roman" panose="02020603050405020304" pitchFamily="18" charset="0"/>
                <a:cs typeface="Times New Roman" panose="02020603050405020304" pitchFamily="18" charset="0"/>
              </a:rPr>
              <a:t>Na dansen drankje (</a:t>
            </a:r>
            <a:r>
              <a:rPr lang="nl-NL" sz="1800" kern="100" dirty="0" err="1">
                <a:effectLst/>
                <a:ea typeface="Times New Roman" panose="02020603050405020304" pitchFamily="18" charset="0"/>
                <a:cs typeface="Times New Roman" panose="02020603050405020304" pitchFamily="18" charset="0"/>
              </a:rPr>
              <a:t>Fuzetea</a:t>
            </a:r>
            <a:r>
              <a:rPr lang="nl-NL" sz="1800" kern="100" dirty="0">
                <a:effectLst/>
                <a:ea typeface="Times New Roman" panose="02020603050405020304" pitchFamily="18" charset="0"/>
                <a:cs typeface="Times New Roman" panose="02020603050405020304" pitchFamily="18" charset="0"/>
              </a:rPr>
              <a:t>) aangeboden gekregen. Eerstvolgende herinnering is naakt wakker worden in hotelkamer. </a:t>
            </a:r>
          </a:p>
          <a:p>
            <a:pPr>
              <a:buNone/>
            </a:pPr>
            <a:endParaRPr lang="nl-NL" sz="1800" kern="100" dirty="0">
              <a:effectLst/>
              <a:ea typeface="Times New Roman" panose="02020603050405020304" pitchFamily="18" charset="0"/>
              <a:cs typeface="Times New Roman" panose="02020603050405020304" pitchFamily="18" charset="0"/>
            </a:endParaRPr>
          </a:p>
          <a:p>
            <a:pPr>
              <a:buNone/>
            </a:pPr>
            <a:r>
              <a:rPr lang="nl-NL" sz="1800" kern="100" dirty="0">
                <a:effectLst/>
                <a:ea typeface="Times New Roman" panose="02020603050405020304" pitchFamily="18" charset="0"/>
                <a:cs typeface="Times New Roman" panose="02020603050405020304" pitchFamily="18" charset="0"/>
              </a:rPr>
              <a:t>“Leeg” Flesje </a:t>
            </a:r>
            <a:r>
              <a:rPr lang="nl-NL" sz="1800" kern="100" dirty="0" err="1">
                <a:effectLst/>
                <a:ea typeface="Times New Roman" panose="02020603050405020304" pitchFamily="18" charset="0"/>
                <a:cs typeface="Times New Roman" panose="02020603050405020304" pitchFamily="18" charset="0"/>
              </a:rPr>
              <a:t>Fuzetea</a:t>
            </a:r>
            <a:r>
              <a:rPr lang="nl-NL" sz="1800" kern="100" dirty="0">
                <a:effectLst/>
                <a:ea typeface="Times New Roman" panose="02020603050405020304" pitchFamily="18" charset="0"/>
                <a:cs typeface="Times New Roman" panose="02020603050405020304" pitchFamily="18" charset="0"/>
              </a:rPr>
              <a:t> en bidon aangeboden voor onderzoek.</a:t>
            </a:r>
          </a:p>
          <a:p>
            <a:pPr>
              <a:buNone/>
            </a:pPr>
            <a:endParaRPr lang="nl-NL" kern="100" dirty="0">
              <a:ea typeface="Times New Roman" panose="02020603050405020304" pitchFamily="18" charset="0"/>
              <a:cs typeface="Times New Roman" panose="02020603050405020304" pitchFamily="18" charset="0"/>
            </a:endParaRPr>
          </a:p>
          <a:p>
            <a:pPr>
              <a:buNone/>
            </a:pPr>
            <a:r>
              <a:rPr lang="nl-NL" sz="1800" kern="100" dirty="0">
                <a:effectLst/>
                <a:ea typeface="Times New Roman" panose="02020603050405020304" pitchFamily="18" charset="0"/>
                <a:cs typeface="Times New Roman" panose="02020603050405020304" pitchFamily="18" charset="0"/>
              </a:rPr>
              <a:t>Toxicologische screening (kwalitatief)</a:t>
            </a:r>
          </a:p>
          <a:p>
            <a:pPr marL="285750" indent="-285750">
              <a:buFont typeface="Wingdings" panose="05000000000000000000" pitchFamily="2" charset="2"/>
              <a:buChar char="Ø"/>
            </a:pPr>
            <a:r>
              <a:rPr lang="nl-NL" kern="100" dirty="0">
                <a:ea typeface="Times New Roman" panose="02020603050405020304" pitchFamily="18" charset="0"/>
                <a:cs typeface="Times New Roman" panose="02020603050405020304" pitchFamily="18" charset="0"/>
              </a:rPr>
              <a:t>S</a:t>
            </a:r>
            <a:r>
              <a:rPr lang="nl-NL" sz="1800" kern="100" dirty="0">
                <a:effectLst/>
                <a:ea typeface="Times New Roman" panose="02020603050405020304" pitchFamily="18" charset="0"/>
                <a:cs typeface="Times New Roman" panose="02020603050405020304" pitchFamily="18" charset="0"/>
              </a:rPr>
              <a:t>poren van cocaïne.</a:t>
            </a:r>
          </a:p>
          <a:p>
            <a:endParaRPr lang="nl-NL" sz="1800" kern="100"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nl-NL" sz="1800" kern="100" dirty="0">
                <a:effectLst/>
                <a:ea typeface="Times New Roman" panose="02020603050405020304" pitchFamily="18" charset="0"/>
                <a:cs typeface="Times New Roman" panose="02020603050405020304" pitchFamily="18" charset="0"/>
              </a:rPr>
              <a:t>Alcoholpercentage 17,5 %.</a:t>
            </a:r>
          </a:p>
          <a:p>
            <a:endParaRPr lang="nl-NL" sz="1800" kern="100"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nl-NL" kern="100" dirty="0">
                <a:ea typeface="Times New Roman" panose="02020603050405020304" pitchFamily="18" charset="0"/>
                <a:cs typeface="Times New Roman" panose="02020603050405020304" pitchFamily="18" charset="0"/>
              </a:rPr>
              <a:t>Onderzoek maakt geen onderscheid tussen regulier gebruik cocaïne en sterke drank of toevoeging van middelen aan het flesje en de bidon. De cocaïne zou dan vanuit het speeksel in de fles kunnen zijn gekomen.</a:t>
            </a:r>
          </a:p>
          <a:p>
            <a:endParaRPr lang="nl-NL" kern="100" dirty="0">
              <a:ea typeface="Times New Roman" panose="02020603050405020304" pitchFamily="18" charset="0"/>
              <a:cs typeface="Times New Roman" panose="02020603050405020304" pitchFamily="18" charset="0"/>
            </a:endParaRPr>
          </a:p>
        </p:txBody>
      </p:sp>
      <p:pic>
        <p:nvPicPr>
          <p:cNvPr id="2050" name="Picture 2" descr="Fuzetea infused iced tea">
            <a:extLst>
              <a:ext uri="{FF2B5EF4-FFF2-40B4-BE49-F238E27FC236}">
                <a16:creationId xmlns:a16="http://schemas.microsoft.com/office/drawing/2014/main" id="{2C78E881-B392-4110-10C6-F5F6856792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118" t="11710" r="32732"/>
          <a:stretch>
            <a:fillRect/>
          </a:stretch>
        </p:blipFill>
        <p:spPr bwMode="auto">
          <a:xfrm>
            <a:off x="578372" y="1153565"/>
            <a:ext cx="2300000" cy="421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28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additive="base">
                                        <p:cTn id="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anim calcmode="lin" valueType="num">
                                      <p:cBhvr additive="base">
                                        <p:cTn id="1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anim calcmode="lin" valueType="num">
                                      <p:cBhvr additive="base">
                                        <p:cTn id="1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11" end="11"/>
                                            </p:txEl>
                                          </p:spTgt>
                                        </p:tgtEl>
                                        <p:attrNameLst>
                                          <p:attrName>style.visibility</p:attrName>
                                        </p:attrNameLst>
                                      </p:cBhvr>
                                      <p:to>
                                        <p:strVal val="visible"/>
                                      </p:to>
                                    </p:set>
                                    <p:anim calcmode="lin" valueType="num">
                                      <p:cBhvr additive="base">
                                        <p:cTn id="19"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9B0BC2E-528B-9D02-3502-AB6F840FE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6" name="Afbeelding 5">
            <a:extLst>
              <a:ext uri="{FF2B5EF4-FFF2-40B4-BE49-F238E27FC236}">
                <a16:creationId xmlns:a16="http://schemas.microsoft.com/office/drawing/2014/main" id="{E5726894-6138-E8ED-B9F0-D3BAB59A0FC1}"/>
              </a:ext>
            </a:extLst>
          </p:cNvPr>
          <p:cNvPicPr>
            <a:picLocks noChangeAspect="1"/>
          </p:cNvPicPr>
          <p:nvPr/>
        </p:nvPicPr>
        <p:blipFill>
          <a:blip r:embed="rId3"/>
          <a:stretch>
            <a:fillRect/>
          </a:stretch>
        </p:blipFill>
        <p:spPr>
          <a:xfrm>
            <a:off x="223232" y="5954023"/>
            <a:ext cx="1661228" cy="618889"/>
          </a:xfrm>
          <a:prstGeom prst="rect">
            <a:avLst/>
          </a:prstGeom>
        </p:spPr>
      </p:pic>
      <p:sp>
        <p:nvSpPr>
          <p:cNvPr id="2" name="Tekstvak 1">
            <a:extLst>
              <a:ext uri="{FF2B5EF4-FFF2-40B4-BE49-F238E27FC236}">
                <a16:creationId xmlns:a16="http://schemas.microsoft.com/office/drawing/2014/main" id="{191A311B-8C29-8977-64BD-B7A87F4CDB48}"/>
              </a:ext>
            </a:extLst>
          </p:cNvPr>
          <p:cNvSpPr txBox="1"/>
          <p:nvPr/>
        </p:nvSpPr>
        <p:spPr>
          <a:xfrm>
            <a:off x="616889" y="440044"/>
            <a:ext cx="2997641" cy="2308324"/>
          </a:xfrm>
          <a:prstGeom prst="rect">
            <a:avLst/>
          </a:prstGeom>
          <a:noFill/>
        </p:spPr>
        <p:txBody>
          <a:bodyPr wrap="square" rtlCol="0">
            <a:spAutoFit/>
          </a:bodyPr>
          <a:lstStyle/>
          <a:p>
            <a:r>
              <a:rPr lang="nl-NL" sz="4800" dirty="0" err="1"/>
              <a:t>Clozapine</a:t>
            </a:r>
            <a:endParaRPr lang="nl-NL" sz="4800" dirty="0"/>
          </a:p>
          <a:p>
            <a:endParaRPr lang="nl-NL" sz="4800" dirty="0"/>
          </a:p>
          <a:p>
            <a:endParaRPr lang="nl-NL" sz="4800" dirty="0"/>
          </a:p>
        </p:txBody>
      </p:sp>
      <p:pic>
        <p:nvPicPr>
          <p:cNvPr id="4" name="Afbeelding 3">
            <a:extLst>
              <a:ext uri="{FF2B5EF4-FFF2-40B4-BE49-F238E27FC236}">
                <a16:creationId xmlns:a16="http://schemas.microsoft.com/office/drawing/2014/main" id="{C8158FDE-C346-36F2-E8C8-E2662E4C3BC3}"/>
              </a:ext>
            </a:extLst>
          </p:cNvPr>
          <p:cNvPicPr>
            <a:picLocks noChangeAspect="1"/>
          </p:cNvPicPr>
          <p:nvPr/>
        </p:nvPicPr>
        <p:blipFill>
          <a:blip r:embed="rId4"/>
          <a:stretch>
            <a:fillRect/>
          </a:stretch>
        </p:blipFill>
        <p:spPr>
          <a:xfrm>
            <a:off x="616889" y="2472193"/>
            <a:ext cx="3790950" cy="2438400"/>
          </a:xfrm>
          <a:prstGeom prst="rect">
            <a:avLst/>
          </a:prstGeom>
        </p:spPr>
      </p:pic>
      <p:sp>
        <p:nvSpPr>
          <p:cNvPr id="8" name="Tekstvak 7">
            <a:extLst>
              <a:ext uri="{FF2B5EF4-FFF2-40B4-BE49-F238E27FC236}">
                <a16:creationId xmlns:a16="http://schemas.microsoft.com/office/drawing/2014/main" id="{5AC0B9D1-38AF-5E5B-8FB4-96B7E7B604EE}"/>
              </a:ext>
            </a:extLst>
          </p:cNvPr>
          <p:cNvSpPr txBox="1"/>
          <p:nvPr/>
        </p:nvSpPr>
        <p:spPr>
          <a:xfrm>
            <a:off x="4717111" y="519673"/>
            <a:ext cx="7251658" cy="5909310"/>
          </a:xfrm>
          <a:prstGeom prst="rect">
            <a:avLst/>
          </a:prstGeom>
          <a:noFill/>
        </p:spPr>
        <p:txBody>
          <a:bodyPr wrap="square">
            <a:spAutoFit/>
          </a:bodyPr>
          <a:lstStyle/>
          <a:p>
            <a:r>
              <a:rPr lang="nl-NL" dirty="0"/>
              <a:t>Moeder van opdrachtgever in verzorgingshuis. Gaat sinds opname erg snel achteruit.</a:t>
            </a:r>
          </a:p>
          <a:p>
            <a:endParaRPr lang="nl-NL" dirty="0"/>
          </a:p>
          <a:p>
            <a:r>
              <a:rPr lang="nl-NL" dirty="0"/>
              <a:t>Wil geen medicatie ontvangen.</a:t>
            </a:r>
          </a:p>
          <a:p>
            <a:endParaRPr lang="nl-NL" dirty="0"/>
          </a:p>
          <a:p>
            <a:r>
              <a:rPr lang="nl-NL" dirty="0"/>
              <a:t>Verzorgende vindt mevrouw erg lastig</a:t>
            </a:r>
          </a:p>
          <a:p>
            <a:endParaRPr lang="nl-NL" dirty="0"/>
          </a:p>
          <a:p>
            <a:r>
              <a:rPr lang="nl-NL" dirty="0"/>
              <a:t>Koffie smaakt sinds kort erg raar en er worden drijvende korreltjes in aangetroffen.</a:t>
            </a:r>
          </a:p>
          <a:p>
            <a:endParaRPr lang="nl-NL" dirty="0"/>
          </a:p>
          <a:p>
            <a:endParaRPr lang="nl-NL" dirty="0"/>
          </a:p>
          <a:p>
            <a:r>
              <a:rPr lang="nl-NL" dirty="0"/>
              <a:t>Toxicologische screening van de koffie + bevestigingsonderzoek :</a:t>
            </a:r>
          </a:p>
          <a:p>
            <a:pPr marL="285750" indent="-285750">
              <a:buFont typeface="Wingdings" panose="05000000000000000000" pitchFamily="2" charset="2"/>
              <a:buChar char="Ø"/>
            </a:pPr>
            <a:r>
              <a:rPr lang="nl-NL" dirty="0" err="1"/>
              <a:t>Clozapine</a:t>
            </a:r>
            <a:r>
              <a:rPr lang="nl-NL" dirty="0"/>
              <a:t> concentratie van 78,1 mg/L</a:t>
            </a:r>
          </a:p>
          <a:p>
            <a:endParaRPr lang="nl-NL" dirty="0"/>
          </a:p>
          <a:p>
            <a:pPr>
              <a:buNone/>
            </a:pPr>
            <a:r>
              <a:rPr lang="nl-NL" dirty="0">
                <a:ea typeface="Calibri" panose="020F0502020204030204" pitchFamily="34" charset="0"/>
              </a:rPr>
              <a:t>Cafeïne remt de afbraak van </a:t>
            </a:r>
            <a:r>
              <a:rPr lang="nl-NL" dirty="0" err="1">
                <a:ea typeface="Calibri" panose="020F0502020204030204" pitchFamily="34" charset="0"/>
              </a:rPr>
              <a:t>clozapine</a:t>
            </a:r>
            <a:r>
              <a:rPr lang="nl-NL" dirty="0">
                <a:ea typeface="Calibri" panose="020F0502020204030204" pitchFamily="34" charset="0"/>
              </a:rPr>
              <a:t>. </a:t>
            </a:r>
            <a:r>
              <a:rPr lang="nl-NL" dirty="0" err="1">
                <a:ea typeface="Calibri" panose="020F0502020204030204" pitchFamily="34" charset="0"/>
              </a:rPr>
              <a:t>Clozapinespiegel</a:t>
            </a:r>
            <a:r>
              <a:rPr lang="nl-NL" dirty="0">
                <a:ea typeface="Calibri" panose="020F0502020204030204" pitchFamily="34" charset="0"/>
              </a:rPr>
              <a:t> in het bloed stijgt. </a:t>
            </a:r>
          </a:p>
          <a:p>
            <a:pPr>
              <a:buNone/>
            </a:pPr>
            <a:endParaRPr lang="nl-NL" dirty="0">
              <a:ea typeface="Calibri" panose="020F0502020204030204" pitchFamily="34" charset="0"/>
            </a:endParaRPr>
          </a:p>
          <a:p>
            <a:pPr>
              <a:buNone/>
            </a:pPr>
            <a:r>
              <a:rPr lang="nl-NL" dirty="0" err="1">
                <a:ea typeface="Calibri" panose="020F0502020204030204" pitchFamily="34" charset="0"/>
              </a:rPr>
              <a:t>Clozapine</a:t>
            </a:r>
            <a:r>
              <a:rPr lang="nl-NL" dirty="0">
                <a:ea typeface="Calibri" panose="020F0502020204030204" pitchFamily="34" charset="0"/>
              </a:rPr>
              <a:t>-intoxicatie:</a:t>
            </a:r>
          </a:p>
          <a:p>
            <a:pPr marL="285750" indent="-285750">
              <a:buFont typeface="Wingdings" panose="05000000000000000000" pitchFamily="2" charset="2"/>
              <a:buChar char="Ø"/>
            </a:pPr>
            <a:r>
              <a:rPr lang="nl-NL" dirty="0">
                <a:ea typeface="Calibri" panose="020F0502020204030204" pitchFamily="34" charset="0"/>
              </a:rPr>
              <a:t>Extreme speekselvloed, gestoorde slikreflex, ataxie (evenwichtsstoornissen), </a:t>
            </a:r>
          </a:p>
          <a:p>
            <a:r>
              <a:rPr lang="nl-NL" dirty="0">
                <a:ea typeface="Calibri" panose="020F0502020204030204" pitchFamily="34" charset="0"/>
              </a:rPr>
              <a:t>sufheid, </a:t>
            </a:r>
            <a:r>
              <a:rPr lang="nl-NL" dirty="0" err="1">
                <a:ea typeface="Calibri" panose="020F0502020204030204" pitchFamily="34" charset="0"/>
              </a:rPr>
              <a:t>aandachtsstoornis</a:t>
            </a:r>
            <a:r>
              <a:rPr lang="nl-NL" dirty="0">
                <a:ea typeface="Calibri" panose="020F0502020204030204" pitchFamily="34" charset="0"/>
              </a:rPr>
              <a:t> en tachycardie (te snelle hartslag). </a:t>
            </a:r>
          </a:p>
          <a:p>
            <a:endParaRPr lang="nl-NL" dirty="0"/>
          </a:p>
          <a:p>
            <a:endParaRPr lang="nl-NL" dirty="0"/>
          </a:p>
        </p:txBody>
      </p:sp>
    </p:spTree>
    <p:extLst>
      <p:ext uri="{BB962C8B-B14F-4D97-AF65-F5344CB8AC3E}">
        <p14:creationId xmlns:p14="http://schemas.microsoft.com/office/powerpoint/2010/main" val="19387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9" end="9"/>
                                            </p:txEl>
                                          </p:spTgt>
                                        </p:tgtEl>
                                        <p:attrNameLst>
                                          <p:attrName>style.visibility</p:attrName>
                                        </p:attrNameLst>
                                      </p:cBhvr>
                                      <p:to>
                                        <p:strVal val="visible"/>
                                      </p:to>
                                    </p:set>
                                    <p:animEffect transition="in" filter="fade">
                                      <p:cBhvr>
                                        <p:cTn id="7" dur="1000"/>
                                        <p:tgtEl>
                                          <p:spTgt spid="8">
                                            <p:txEl>
                                              <p:pRg st="9" end="9"/>
                                            </p:txEl>
                                          </p:spTgt>
                                        </p:tgtEl>
                                      </p:cBhvr>
                                    </p:animEffect>
                                    <p:anim calcmode="lin" valueType="num">
                                      <p:cBhvr>
                                        <p:cTn id="8"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9" end="9"/>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0" end="10"/>
                                            </p:txEl>
                                          </p:spTgt>
                                        </p:tgtEl>
                                        <p:attrNameLst>
                                          <p:attrName>style.visibility</p:attrName>
                                        </p:attrNameLst>
                                      </p:cBhvr>
                                      <p:to>
                                        <p:strVal val="visible"/>
                                      </p:to>
                                    </p:set>
                                    <p:animEffect transition="in" filter="fade">
                                      <p:cBhvr>
                                        <p:cTn id="12" dur="1000"/>
                                        <p:tgtEl>
                                          <p:spTgt spid="8">
                                            <p:txEl>
                                              <p:pRg st="10" end="10"/>
                                            </p:txEl>
                                          </p:spTgt>
                                        </p:tgtEl>
                                      </p:cBhvr>
                                    </p:animEffect>
                                    <p:anim calcmode="lin" valueType="num">
                                      <p:cBhvr>
                                        <p:cTn id="13"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12" end="12"/>
                                            </p:txEl>
                                          </p:spTgt>
                                        </p:tgtEl>
                                        <p:attrNameLst>
                                          <p:attrName>style.visibility</p:attrName>
                                        </p:attrNameLst>
                                      </p:cBhvr>
                                      <p:to>
                                        <p:strVal val="visible"/>
                                      </p:to>
                                    </p:set>
                                    <p:animEffect transition="in" filter="fade">
                                      <p:cBhvr>
                                        <p:cTn id="19" dur="1000"/>
                                        <p:tgtEl>
                                          <p:spTgt spid="8">
                                            <p:txEl>
                                              <p:pRg st="12" end="12"/>
                                            </p:txEl>
                                          </p:spTgt>
                                        </p:tgtEl>
                                      </p:cBhvr>
                                    </p:animEffect>
                                    <p:anim calcmode="lin" valueType="num">
                                      <p:cBhvr>
                                        <p:cTn id="20" dur="10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2" end="1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14" end="14"/>
                                            </p:txEl>
                                          </p:spTgt>
                                        </p:tgtEl>
                                        <p:attrNameLst>
                                          <p:attrName>style.visibility</p:attrName>
                                        </p:attrNameLst>
                                      </p:cBhvr>
                                      <p:to>
                                        <p:strVal val="visible"/>
                                      </p:to>
                                    </p:set>
                                    <p:animEffect transition="in" filter="fade">
                                      <p:cBhvr>
                                        <p:cTn id="24" dur="1000"/>
                                        <p:tgtEl>
                                          <p:spTgt spid="8">
                                            <p:txEl>
                                              <p:pRg st="14" end="14"/>
                                            </p:txEl>
                                          </p:spTgt>
                                        </p:tgtEl>
                                      </p:cBhvr>
                                    </p:animEffect>
                                    <p:anim calcmode="lin" valueType="num">
                                      <p:cBhvr>
                                        <p:cTn id="25" dur="1000" fill="hold"/>
                                        <p:tgtEl>
                                          <p:spTgt spid="8">
                                            <p:txEl>
                                              <p:pRg st="14" end="14"/>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14" end="1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15" end="15"/>
                                            </p:txEl>
                                          </p:spTgt>
                                        </p:tgtEl>
                                        <p:attrNameLst>
                                          <p:attrName>style.visibility</p:attrName>
                                        </p:attrNameLst>
                                      </p:cBhvr>
                                      <p:to>
                                        <p:strVal val="visible"/>
                                      </p:to>
                                    </p:set>
                                    <p:animEffect transition="in" filter="fade">
                                      <p:cBhvr>
                                        <p:cTn id="29" dur="1000"/>
                                        <p:tgtEl>
                                          <p:spTgt spid="8">
                                            <p:txEl>
                                              <p:pRg st="15" end="15"/>
                                            </p:txEl>
                                          </p:spTgt>
                                        </p:tgtEl>
                                      </p:cBhvr>
                                    </p:animEffect>
                                    <p:anim calcmode="lin" valueType="num">
                                      <p:cBhvr>
                                        <p:cTn id="30" dur="1000" fill="hold"/>
                                        <p:tgtEl>
                                          <p:spTgt spid="8">
                                            <p:txEl>
                                              <p:pRg st="15" end="15"/>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15" end="1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16" end="16"/>
                                            </p:txEl>
                                          </p:spTgt>
                                        </p:tgtEl>
                                        <p:attrNameLst>
                                          <p:attrName>style.visibility</p:attrName>
                                        </p:attrNameLst>
                                      </p:cBhvr>
                                      <p:to>
                                        <p:strVal val="visible"/>
                                      </p:to>
                                    </p:set>
                                    <p:animEffect transition="in" filter="fade">
                                      <p:cBhvr>
                                        <p:cTn id="34" dur="1000"/>
                                        <p:tgtEl>
                                          <p:spTgt spid="8">
                                            <p:txEl>
                                              <p:pRg st="16" end="16"/>
                                            </p:txEl>
                                          </p:spTgt>
                                        </p:tgtEl>
                                      </p:cBhvr>
                                    </p:animEffect>
                                    <p:anim calcmode="lin" valueType="num">
                                      <p:cBhvr>
                                        <p:cTn id="35" dur="1000" fill="hold"/>
                                        <p:tgtEl>
                                          <p:spTgt spid="8">
                                            <p:txEl>
                                              <p:pRg st="16" end="16"/>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F4CACB0B-E8F0-EABE-E6FE-6EAB64DC613C}"/>
              </a:ext>
            </a:extLst>
          </p:cNvPr>
          <p:cNvSpPr txBox="1"/>
          <p:nvPr/>
        </p:nvSpPr>
        <p:spPr>
          <a:xfrm>
            <a:off x="355585" y="803083"/>
            <a:ext cx="6140631" cy="4154984"/>
          </a:xfrm>
          <a:prstGeom prst="rect">
            <a:avLst/>
          </a:prstGeom>
          <a:noFill/>
        </p:spPr>
        <p:txBody>
          <a:bodyPr wrap="square" rtlCol="0">
            <a:spAutoFit/>
          </a:bodyPr>
          <a:lstStyle/>
          <a:p>
            <a:r>
              <a:rPr lang="nl-NL" sz="2400" dirty="0">
                <a:effectLst>
                  <a:outerShdw blurRad="38100" dist="38100" dir="2700000" algn="tl">
                    <a:srgbClr val="000000">
                      <a:alpha val="43137"/>
                    </a:srgbClr>
                  </a:outerShdw>
                </a:effectLst>
              </a:rPr>
              <a:t>De dosis maakt het gif </a:t>
            </a:r>
          </a:p>
          <a:p>
            <a:endParaRPr lang="nl-NL" altLang="nl-NL" sz="2400" dirty="0">
              <a:effectLst>
                <a:outerShdw blurRad="38100" dist="38100" dir="2700000" algn="tl">
                  <a:srgbClr val="000000">
                    <a:alpha val="43137"/>
                  </a:srgbClr>
                </a:outerShdw>
              </a:effectLst>
            </a:endParaRPr>
          </a:p>
          <a:p>
            <a:r>
              <a:rPr lang="nl-NL" altLang="nl-NL" sz="2400" dirty="0"/>
              <a:t>LD50</a:t>
            </a:r>
            <a:endParaRPr lang="nl-NL" sz="2400" dirty="0">
              <a:effectLst>
                <a:outerShdw blurRad="38100" dist="38100" dir="2700000" algn="tl">
                  <a:srgbClr val="000000">
                    <a:alpha val="43137"/>
                  </a:srgbClr>
                </a:outerShdw>
              </a:effectLst>
            </a:endParaRPr>
          </a:p>
          <a:p>
            <a:endParaRPr lang="nl-NL" sz="2400" dirty="0">
              <a:effectLst>
                <a:outerShdw blurRad="38100" dist="38100" dir="2700000" algn="tl">
                  <a:srgbClr val="000000">
                    <a:alpha val="43137"/>
                  </a:srgbClr>
                </a:outerShdw>
              </a:effectLst>
            </a:endParaRPr>
          </a:p>
          <a:p>
            <a:r>
              <a:rPr lang="nl-NL" sz="2400" dirty="0">
                <a:effectLst>
                  <a:outerShdw blurRad="38100" dist="38100" dir="2700000" algn="tl">
                    <a:srgbClr val="000000">
                      <a:alpha val="43137"/>
                    </a:srgbClr>
                  </a:outerShdw>
                </a:effectLst>
              </a:rPr>
              <a:t>Klinische symptomen afhankelijk van de persoon</a:t>
            </a:r>
          </a:p>
          <a:p>
            <a:pPr marL="342900" indent="-342900">
              <a:buFont typeface="Arial" panose="020B0604020202020204" pitchFamily="34" charset="0"/>
              <a:buChar char="•"/>
            </a:pPr>
            <a:r>
              <a:rPr lang="nl-NL" sz="2400" dirty="0">
                <a:effectLst>
                  <a:outerShdw blurRad="38100" dist="38100" dir="2700000" algn="tl">
                    <a:srgbClr val="000000">
                      <a:alpha val="43137"/>
                    </a:srgbClr>
                  </a:outerShdw>
                </a:effectLst>
              </a:rPr>
              <a:t>	Lichaamsgewicht</a:t>
            </a:r>
          </a:p>
          <a:p>
            <a:pPr marL="342900" indent="-342900">
              <a:buFont typeface="Arial" panose="020B0604020202020204" pitchFamily="34" charset="0"/>
              <a:buChar char="•"/>
            </a:pPr>
            <a:r>
              <a:rPr lang="nl-NL" sz="2400" dirty="0">
                <a:effectLst>
                  <a:outerShdw blurRad="38100" dist="38100" dir="2700000" algn="tl">
                    <a:srgbClr val="000000">
                      <a:alpha val="43137"/>
                    </a:srgbClr>
                  </a:outerShdw>
                </a:effectLst>
              </a:rPr>
              <a:t>	Metabolisme</a:t>
            </a:r>
          </a:p>
          <a:p>
            <a:pPr marL="342900" indent="-342900">
              <a:buFont typeface="Arial" panose="020B0604020202020204" pitchFamily="34" charset="0"/>
              <a:buChar char="•"/>
            </a:pPr>
            <a:r>
              <a:rPr lang="nl-NL" sz="2400" dirty="0">
                <a:effectLst>
                  <a:outerShdw blurRad="38100" dist="38100" dir="2700000" algn="tl">
                    <a:srgbClr val="000000">
                      <a:alpha val="43137"/>
                    </a:srgbClr>
                  </a:outerShdw>
                </a:effectLst>
              </a:rPr>
              <a:t>	Gewenning</a:t>
            </a:r>
          </a:p>
          <a:p>
            <a:endParaRPr lang="nl-NL" sz="2400" dirty="0">
              <a:effectLst>
                <a:outerShdw blurRad="38100" dist="38100" dir="2700000" algn="tl">
                  <a:srgbClr val="000000">
                    <a:alpha val="43137"/>
                  </a:srgbClr>
                </a:outerShdw>
              </a:effectLst>
            </a:endParaRPr>
          </a:p>
          <a:p>
            <a:r>
              <a:rPr lang="nl-NL" altLang="nl-NL" sz="2400" dirty="0"/>
              <a:t>Bij gecombineerd gebruik effect niet te voorspellen</a:t>
            </a:r>
            <a:endParaRPr lang="nl-NL" sz="2400" dirty="0">
              <a:effectLst>
                <a:outerShdw blurRad="38100" dist="38100" dir="2700000" algn="tl">
                  <a:srgbClr val="000000">
                    <a:alpha val="43137"/>
                  </a:srgbClr>
                </a:outerShdw>
              </a:effectLst>
            </a:endParaRPr>
          </a:p>
        </p:txBody>
      </p:sp>
      <p:pic>
        <p:nvPicPr>
          <p:cNvPr id="7" name="Afbeelding 6">
            <a:extLst>
              <a:ext uri="{FF2B5EF4-FFF2-40B4-BE49-F238E27FC236}">
                <a16:creationId xmlns:a16="http://schemas.microsoft.com/office/drawing/2014/main" id="{4771E3DE-FAEF-8605-DD3A-EB92DA985FBB}"/>
              </a:ext>
            </a:extLst>
          </p:cNvPr>
          <p:cNvPicPr>
            <a:picLocks noChangeAspect="1"/>
          </p:cNvPicPr>
          <p:nvPr/>
        </p:nvPicPr>
        <p:blipFill>
          <a:blip r:embed="rId2"/>
          <a:srcRect l="15511" r="23017"/>
          <a:stretch>
            <a:fillRect/>
          </a:stretch>
        </p:blipFill>
        <p:spPr>
          <a:xfrm>
            <a:off x="6559826" y="8847"/>
            <a:ext cx="5621570" cy="6840305"/>
          </a:xfrm>
          <a:prstGeom prst="rect">
            <a:avLst/>
          </a:prstGeom>
        </p:spPr>
      </p:pic>
      <p:pic>
        <p:nvPicPr>
          <p:cNvPr id="8" name="Afbeelding 7">
            <a:extLst>
              <a:ext uri="{FF2B5EF4-FFF2-40B4-BE49-F238E27FC236}">
                <a16:creationId xmlns:a16="http://schemas.microsoft.com/office/drawing/2014/main" id="{30DFE138-655B-CA99-3A38-60654F9E1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779" y="5764695"/>
            <a:ext cx="877989" cy="877989"/>
          </a:xfrm>
          <a:prstGeom prst="rect">
            <a:avLst/>
          </a:prstGeom>
        </p:spPr>
      </p:pic>
      <p:pic>
        <p:nvPicPr>
          <p:cNvPr id="9" name="Afbeelding 8">
            <a:extLst>
              <a:ext uri="{FF2B5EF4-FFF2-40B4-BE49-F238E27FC236}">
                <a16:creationId xmlns:a16="http://schemas.microsoft.com/office/drawing/2014/main" id="{E759EA54-347E-021C-B58C-80AF2CC7E464}"/>
              </a:ext>
            </a:extLst>
          </p:cNvPr>
          <p:cNvPicPr>
            <a:picLocks noChangeAspect="1"/>
          </p:cNvPicPr>
          <p:nvPr/>
        </p:nvPicPr>
        <p:blipFill>
          <a:blip r:embed="rId4"/>
          <a:stretch>
            <a:fillRect/>
          </a:stretch>
        </p:blipFill>
        <p:spPr>
          <a:xfrm>
            <a:off x="223232" y="5954023"/>
            <a:ext cx="1661228" cy="618889"/>
          </a:xfrm>
          <a:prstGeom prst="rect">
            <a:avLst/>
          </a:prstGeom>
        </p:spPr>
      </p:pic>
    </p:spTree>
    <p:extLst>
      <p:ext uri="{BB962C8B-B14F-4D97-AF65-F5344CB8AC3E}">
        <p14:creationId xmlns:p14="http://schemas.microsoft.com/office/powerpoint/2010/main" val="3106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56B08-101B-0165-7609-830D11E1E087}"/>
            </a:ext>
          </a:extLst>
        </p:cNvPr>
        <p:cNvGrpSpPr/>
        <p:nvPr/>
      </p:nvGrpSpPr>
      <p:grpSpPr>
        <a:xfrm>
          <a:off x="0" y="0"/>
          <a:ext cx="0" cy="0"/>
          <a:chOff x="0" y="0"/>
          <a:chExt cx="0" cy="0"/>
        </a:xfrm>
      </p:grpSpPr>
      <p:pic>
        <p:nvPicPr>
          <p:cNvPr id="4098" name="Picture 2" descr="Dataverzameling: speld in een hooiberg, of connecting the dots? | Trouw">
            <a:extLst>
              <a:ext uri="{FF2B5EF4-FFF2-40B4-BE49-F238E27FC236}">
                <a16:creationId xmlns:a16="http://schemas.microsoft.com/office/drawing/2014/main" id="{A4EE1BAA-DA8F-DB8E-EC52-31474A777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6" y="0"/>
            <a:ext cx="12201936" cy="6858000"/>
          </a:xfrm>
          <a:prstGeom prst="rect">
            <a:avLst/>
          </a:prstGeom>
          <a:noFill/>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AA1688C6-6321-E3FE-1AB1-37DBDB47D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779" y="5764695"/>
            <a:ext cx="877989" cy="877989"/>
          </a:xfrm>
          <a:prstGeom prst="rect">
            <a:avLst/>
          </a:prstGeom>
        </p:spPr>
      </p:pic>
      <p:pic>
        <p:nvPicPr>
          <p:cNvPr id="9" name="Afbeelding 8">
            <a:extLst>
              <a:ext uri="{FF2B5EF4-FFF2-40B4-BE49-F238E27FC236}">
                <a16:creationId xmlns:a16="http://schemas.microsoft.com/office/drawing/2014/main" id="{E177F6AA-F213-22F7-C815-D5DEC513AD8B}"/>
              </a:ext>
            </a:extLst>
          </p:cNvPr>
          <p:cNvPicPr>
            <a:picLocks noChangeAspect="1"/>
          </p:cNvPicPr>
          <p:nvPr/>
        </p:nvPicPr>
        <p:blipFill>
          <a:blip r:embed="rId4"/>
          <a:stretch>
            <a:fillRect/>
          </a:stretch>
        </p:blipFill>
        <p:spPr>
          <a:xfrm>
            <a:off x="223232" y="5954023"/>
            <a:ext cx="1661228" cy="618889"/>
          </a:xfrm>
          <a:prstGeom prst="rect">
            <a:avLst/>
          </a:prstGeom>
        </p:spPr>
      </p:pic>
      <p:sp>
        <p:nvSpPr>
          <p:cNvPr id="2" name="Tekstvak 1">
            <a:extLst>
              <a:ext uri="{FF2B5EF4-FFF2-40B4-BE49-F238E27FC236}">
                <a16:creationId xmlns:a16="http://schemas.microsoft.com/office/drawing/2014/main" id="{4769027C-1B3B-D17F-EF6C-0C578147C4E9}"/>
              </a:ext>
            </a:extLst>
          </p:cNvPr>
          <p:cNvSpPr txBox="1"/>
          <p:nvPr/>
        </p:nvSpPr>
        <p:spPr>
          <a:xfrm>
            <a:off x="44400" y="863185"/>
            <a:ext cx="12147600" cy="1107996"/>
          </a:xfrm>
          <a:prstGeom prst="rect">
            <a:avLst/>
          </a:prstGeom>
          <a:noFill/>
        </p:spPr>
        <p:txBody>
          <a:bodyPr wrap="square" rtlCol="0">
            <a:spAutoFit/>
          </a:bodyPr>
          <a:lstStyle/>
          <a:p>
            <a:r>
              <a:rPr lang="nl-NL" sz="6600" b="1" dirty="0">
                <a:solidFill>
                  <a:srgbClr val="CCFF33"/>
                </a:solidFill>
                <a:effectLst>
                  <a:outerShdw blurRad="38100" dist="38100" dir="2700000" algn="tl">
                    <a:srgbClr val="000000">
                      <a:alpha val="43137"/>
                    </a:srgbClr>
                  </a:outerShdw>
                </a:effectLst>
              </a:rPr>
              <a:t>Geanonimiseerde dataverzameling?</a:t>
            </a:r>
          </a:p>
        </p:txBody>
      </p:sp>
      <p:sp>
        <p:nvSpPr>
          <p:cNvPr id="3" name="Tekstvak 2">
            <a:extLst>
              <a:ext uri="{FF2B5EF4-FFF2-40B4-BE49-F238E27FC236}">
                <a16:creationId xmlns:a16="http://schemas.microsoft.com/office/drawing/2014/main" id="{8FCE6E3A-E4F6-E26E-DB91-9157B4B4A0F2}"/>
              </a:ext>
            </a:extLst>
          </p:cNvPr>
          <p:cNvSpPr txBox="1"/>
          <p:nvPr/>
        </p:nvSpPr>
        <p:spPr>
          <a:xfrm>
            <a:off x="1980257" y="2636992"/>
            <a:ext cx="9549516" cy="1938992"/>
          </a:xfrm>
          <a:prstGeom prst="rect">
            <a:avLst/>
          </a:prstGeom>
          <a:noFill/>
        </p:spPr>
        <p:txBody>
          <a:bodyPr wrap="square" rtlCol="0">
            <a:spAutoFit/>
          </a:bodyPr>
          <a:lstStyle/>
          <a:p>
            <a:r>
              <a:rPr lang="nl-NL" sz="6000" b="1" dirty="0">
                <a:solidFill>
                  <a:srgbClr val="CCFF33"/>
                </a:solidFill>
                <a:effectLst>
                  <a:outerShdw blurRad="38100" dist="38100" dir="2700000" algn="tl">
                    <a:srgbClr val="000000">
                      <a:alpha val="43137"/>
                    </a:srgbClr>
                  </a:outerShdw>
                </a:effectLst>
              </a:rPr>
              <a:t>TOXTRACE</a:t>
            </a:r>
          </a:p>
          <a:p>
            <a:r>
              <a:rPr lang="nl-NL" sz="6000" b="1" dirty="0" err="1">
                <a:solidFill>
                  <a:srgbClr val="CCFF33"/>
                </a:solidFill>
                <a:effectLst>
                  <a:outerShdw blurRad="38100" dist="38100" dir="2700000" algn="tl">
                    <a:srgbClr val="000000">
                      <a:alpha val="43137"/>
                    </a:srgbClr>
                  </a:outerShdw>
                </a:effectLst>
              </a:rPr>
              <a:t>Tracing</a:t>
            </a:r>
            <a:r>
              <a:rPr lang="nl-NL" sz="6000" b="1" dirty="0">
                <a:solidFill>
                  <a:srgbClr val="CCFF33"/>
                </a:solidFill>
                <a:effectLst>
                  <a:outerShdw blurRad="38100" dist="38100" dir="2700000" algn="tl">
                    <a:srgbClr val="000000">
                      <a:alpha val="43137"/>
                    </a:srgbClr>
                  </a:outerShdw>
                </a:effectLst>
              </a:rPr>
              <a:t> </a:t>
            </a:r>
            <a:r>
              <a:rPr lang="nl-NL" sz="6000" b="1" dirty="0" err="1">
                <a:solidFill>
                  <a:srgbClr val="CCFF33"/>
                </a:solidFill>
                <a:effectLst>
                  <a:outerShdw blurRad="38100" dist="38100" dir="2700000" algn="tl">
                    <a:srgbClr val="000000">
                      <a:alpha val="43137"/>
                    </a:srgbClr>
                  </a:outerShdw>
                </a:effectLst>
              </a:rPr>
              <a:t>Toxicological</a:t>
            </a:r>
            <a:r>
              <a:rPr lang="nl-NL" sz="6000" b="1" dirty="0">
                <a:solidFill>
                  <a:srgbClr val="CCFF33"/>
                </a:solidFill>
                <a:effectLst>
                  <a:outerShdw blurRad="38100" dist="38100" dir="2700000" algn="tl">
                    <a:srgbClr val="000000">
                      <a:alpha val="43137"/>
                    </a:srgbClr>
                  </a:outerShdw>
                </a:effectLst>
              </a:rPr>
              <a:t> </a:t>
            </a:r>
            <a:r>
              <a:rPr lang="nl-NL" sz="6000" b="1" dirty="0" err="1">
                <a:solidFill>
                  <a:srgbClr val="CCFF33"/>
                </a:solidFill>
                <a:effectLst>
                  <a:outerShdw blurRad="38100" dist="38100" dir="2700000" algn="tl">
                    <a:srgbClr val="000000">
                      <a:alpha val="43137"/>
                    </a:srgbClr>
                  </a:outerShdw>
                </a:effectLst>
              </a:rPr>
              <a:t>Patterns</a:t>
            </a:r>
            <a:endParaRPr lang="nl-NL" sz="6000" b="1" dirty="0">
              <a:solidFill>
                <a:srgbClr val="CCFF3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756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9CEE4EC-12A1-3AFE-8075-0DBD9C1E437B}"/>
              </a:ext>
            </a:extLst>
          </p:cNvPr>
          <p:cNvSpPr>
            <a:spLocks noGrp="1"/>
          </p:cNvSpPr>
          <p:nvPr>
            <p:ph idx="1"/>
          </p:nvPr>
        </p:nvSpPr>
        <p:spPr>
          <a:xfrm>
            <a:off x="913795" y="699716"/>
            <a:ext cx="10353762" cy="5091484"/>
          </a:xfrm>
        </p:spPr>
        <p:txBody>
          <a:bodyPr>
            <a:normAutofit fontScale="85000" lnSpcReduction="20000"/>
          </a:bodyPr>
          <a:lstStyle/>
          <a:p>
            <a:pPr marL="0" indent="0" defTabSz="914400" eaLnBrk="0" fontAlgn="base" hangingPunct="0">
              <a:lnSpc>
                <a:spcPct val="100000"/>
              </a:lnSpc>
              <a:spcBef>
                <a:spcPct val="0"/>
              </a:spcBef>
              <a:spcAft>
                <a:spcPct val="0"/>
              </a:spcAft>
              <a:buClrTx/>
              <a:buSzTx/>
              <a:buNone/>
            </a:pPr>
            <a:r>
              <a:rPr lang="nl-NL" altLang="nl-NL" sz="2400" u="sng" dirty="0">
                <a:ln>
                  <a:noFill/>
                </a:ln>
                <a:solidFill>
                  <a:schemeClr val="tx1"/>
                </a:solidFill>
                <a:effectLst/>
              </a:rPr>
              <a:t>1865-1873 Mary Ann </a:t>
            </a:r>
            <a:r>
              <a:rPr lang="nl-NL" altLang="nl-NL" sz="2400" u="sng" dirty="0" err="1">
                <a:ln>
                  <a:noFill/>
                </a:ln>
                <a:solidFill>
                  <a:schemeClr val="tx1"/>
                </a:solidFill>
                <a:effectLst/>
              </a:rPr>
              <a:t>Cotton</a:t>
            </a:r>
            <a:r>
              <a:rPr lang="nl-NL" altLang="nl-NL" sz="2400" u="sng" dirty="0">
                <a:ln>
                  <a:noFill/>
                </a:ln>
                <a:solidFill>
                  <a:schemeClr val="tx1"/>
                </a:solidFill>
                <a:effectLst/>
              </a:rPr>
              <a:t> </a:t>
            </a:r>
          </a:p>
          <a:p>
            <a:pPr marL="0" indent="0" defTabSz="914400" eaLnBrk="0" fontAlgn="base" hangingPunct="0">
              <a:lnSpc>
                <a:spcPct val="100000"/>
              </a:lnSpc>
              <a:spcBef>
                <a:spcPct val="0"/>
              </a:spcBef>
              <a:spcAft>
                <a:spcPct val="0"/>
              </a:spcAft>
              <a:buClrTx/>
              <a:buSzTx/>
              <a:buNone/>
            </a:pPr>
            <a:r>
              <a:rPr lang="nl-NL" altLang="nl-NL" sz="2400" dirty="0">
                <a:ln>
                  <a:noFill/>
                </a:ln>
                <a:solidFill>
                  <a:schemeClr val="tx1"/>
                </a:solidFill>
                <a:effectLst/>
              </a:rPr>
              <a:t>De beroemdste ‘arsenicum-moordenaar’, bracht drie van haar vier echtgenoten en een minnaar om, zodat ze geld kreeg van hun levensverzekeringen. Er wordt gedacht dat ze misschien wel 21 mensen heeft vermoord. Bijvoorbeeld 11 van haar 13 kinderen. Haar wangedrag bracht haar uiteindelijk bungelend aan de galg.</a:t>
            </a:r>
          </a:p>
          <a:p>
            <a:pPr marL="0" lvl="0" indent="0" defTabSz="914400" eaLnBrk="0" fontAlgn="base" hangingPunct="0">
              <a:lnSpc>
                <a:spcPct val="100000"/>
              </a:lnSpc>
              <a:spcBef>
                <a:spcPct val="0"/>
              </a:spcBef>
              <a:spcAft>
                <a:spcPct val="0"/>
              </a:spcAft>
              <a:buClrTx/>
              <a:buSzTx/>
              <a:buNone/>
            </a:pPr>
            <a:endParaRPr lang="nl-NL" altLang="nl-NL" sz="2400" dirty="0">
              <a:ln>
                <a:noFill/>
              </a:ln>
              <a:solidFill>
                <a:schemeClr val="tx1"/>
              </a:solidFill>
              <a:effectLst/>
            </a:endParaRPr>
          </a:p>
          <a:p>
            <a:pPr marL="0" lvl="0" indent="0" defTabSz="914400" eaLnBrk="0" fontAlgn="base" hangingPunct="0">
              <a:lnSpc>
                <a:spcPct val="100000"/>
              </a:lnSpc>
              <a:spcBef>
                <a:spcPct val="0"/>
              </a:spcBef>
              <a:spcAft>
                <a:spcPct val="0"/>
              </a:spcAft>
              <a:buClrTx/>
              <a:buSzTx/>
              <a:buNone/>
            </a:pPr>
            <a:r>
              <a:rPr lang="nl-NL" altLang="nl-NL" sz="2400" u="sng" dirty="0">
                <a:ln>
                  <a:noFill/>
                </a:ln>
                <a:solidFill>
                  <a:schemeClr val="tx1"/>
                </a:solidFill>
                <a:effectLst/>
              </a:rPr>
              <a:t>2008 Heather Mook </a:t>
            </a:r>
          </a:p>
          <a:p>
            <a:pPr marL="0" lvl="0" indent="0" defTabSz="914400" eaLnBrk="0" fontAlgn="base" hangingPunct="0">
              <a:lnSpc>
                <a:spcPct val="100000"/>
              </a:lnSpc>
              <a:spcBef>
                <a:spcPct val="0"/>
              </a:spcBef>
              <a:spcAft>
                <a:spcPct val="0"/>
              </a:spcAft>
              <a:buClrTx/>
              <a:buSzTx/>
              <a:buNone/>
            </a:pPr>
            <a:r>
              <a:rPr lang="nl-NL" altLang="nl-NL" sz="2400" dirty="0">
                <a:ln>
                  <a:noFill/>
                </a:ln>
                <a:solidFill>
                  <a:schemeClr val="tx1"/>
                </a:solidFill>
                <a:effectLst/>
              </a:rPr>
              <a:t>De vrouw uit Yorkshire deed rattengif in de spaghetti </a:t>
            </a:r>
            <a:r>
              <a:rPr lang="nl-NL" altLang="nl-NL" sz="2400" dirty="0" err="1">
                <a:ln>
                  <a:noFill/>
                </a:ln>
                <a:solidFill>
                  <a:schemeClr val="tx1"/>
                </a:solidFill>
                <a:effectLst/>
              </a:rPr>
              <a:t>bolognese</a:t>
            </a:r>
            <a:r>
              <a:rPr lang="nl-NL" altLang="nl-NL" sz="2400" dirty="0">
                <a:ln>
                  <a:noFill/>
                </a:ln>
                <a:solidFill>
                  <a:schemeClr val="tx1"/>
                </a:solidFill>
                <a:effectLst/>
              </a:rPr>
              <a:t> van haar man. </a:t>
            </a:r>
          </a:p>
          <a:p>
            <a:pPr marL="0" lvl="0" indent="0" defTabSz="914400" eaLnBrk="0" fontAlgn="base" hangingPunct="0">
              <a:lnSpc>
                <a:spcPct val="100000"/>
              </a:lnSpc>
              <a:spcBef>
                <a:spcPct val="0"/>
              </a:spcBef>
              <a:spcAft>
                <a:spcPct val="0"/>
              </a:spcAft>
              <a:buClrTx/>
              <a:buSzTx/>
              <a:buNone/>
            </a:pPr>
            <a:endParaRPr lang="nl-NL" altLang="nl-NL" sz="2400" dirty="0">
              <a:solidFill>
                <a:schemeClr val="tx1"/>
              </a:solidFill>
            </a:endParaRPr>
          </a:p>
          <a:p>
            <a:pPr marL="0" lvl="0" indent="0" defTabSz="914400" eaLnBrk="0" fontAlgn="base" hangingPunct="0">
              <a:lnSpc>
                <a:spcPct val="100000"/>
              </a:lnSpc>
              <a:spcBef>
                <a:spcPct val="0"/>
              </a:spcBef>
              <a:spcAft>
                <a:spcPct val="0"/>
              </a:spcAft>
              <a:buClrTx/>
              <a:buSzTx/>
              <a:buNone/>
            </a:pPr>
            <a:r>
              <a:rPr lang="nl-NL" altLang="nl-NL" sz="2400" u="sng" dirty="0">
                <a:ln>
                  <a:noFill/>
                </a:ln>
                <a:solidFill>
                  <a:schemeClr val="tx1"/>
                </a:solidFill>
                <a:effectLst/>
              </a:rPr>
              <a:t>2009 </a:t>
            </a:r>
            <a:r>
              <a:rPr lang="nl-NL" altLang="nl-NL" sz="2400" u="sng" dirty="0" err="1">
                <a:ln>
                  <a:noFill/>
                </a:ln>
                <a:solidFill>
                  <a:schemeClr val="tx1"/>
                </a:solidFill>
                <a:effectLst/>
              </a:rPr>
              <a:t>Lakhvir</a:t>
            </a:r>
            <a:r>
              <a:rPr lang="nl-NL" altLang="nl-NL" sz="2400" u="sng" dirty="0">
                <a:ln>
                  <a:noFill/>
                </a:ln>
                <a:solidFill>
                  <a:schemeClr val="tx1"/>
                </a:solidFill>
                <a:effectLst/>
              </a:rPr>
              <a:t> </a:t>
            </a:r>
            <a:r>
              <a:rPr lang="nl-NL" altLang="nl-NL" sz="2400" u="sng" dirty="0" err="1">
                <a:ln>
                  <a:noFill/>
                </a:ln>
                <a:solidFill>
                  <a:schemeClr val="tx1"/>
                </a:solidFill>
                <a:effectLst/>
              </a:rPr>
              <a:t>Kaur</a:t>
            </a:r>
            <a:r>
              <a:rPr lang="nl-NL" altLang="nl-NL" sz="2400" u="sng" dirty="0">
                <a:ln>
                  <a:noFill/>
                </a:ln>
                <a:solidFill>
                  <a:schemeClr val="tx1"/>
                </a:solidFill>
                <a:effectLst/>
              </a:rPr>
              <a:t> Singh </a:t>
            </a:r>
          </a:p>
          <a:p>
            <a:pPr marL="0" lvl="0" indent="0" defTabSz="914400" eaLnBrk="0" fontAlgn="base" hangingPunct="0">
              <a:lnSpc>
                <a:spcPct val="100000"/>
              </a:lnSpc>
              <a:spcBef>
                <a:spcPct val="0"/>
              </a:spcBef>
              <a:spcAft>
                <a:spcPct val="0"/>
              </a:spcAft>
              <a:buClrTx/>
              <a:buSzTx/>
              <a:buNone/>
            </a:pPr>
            <a:r>
              <a:rPr lang="nl-NL" altLang="nl-NL" sz="2400" dirty="0">
                <a:ln>
                  <a:noFill/>
                </a:ln>
                <a:solidFill>
                  <a:schemeClr val="tx1"/>
                </a:solidFill>
                <a:effectLst/>
              </a:rPr>
              <a:t>Ze vloog naar India om </a:t>
            </a:r>
            <a:r>
              <a:rPr lang="nl-NL" altLang="nl-NL" sz="2400" dirty="0" err="1">
                <a:ln>
                  <a:noFill/>
                </a:ln>
                <a:solidFill>
                  <a:schemeClr val="tx1"/>
                </a:solidFill>
                <a:effectLst/>
              </a:rPr>
              <a:t>aconitine</a:t>
            </a:r>
            <a:r>
              <a:rPr lang="nl-NL" altLang="nl-NL" sz="2400" dirty="0">
                <a:ln>
                  <a:noFill/>
                </a:ln>
                <a:solidFill>
                  <a:schemeClr val="tx1"/>
                </a:solidFill>
                <a:effectLst/>
              </a:rPr>
              <a:t> te kopen, een vergif dat wordt gemaakt van monnikskap (plantje) en deed het in het eten dat in de koelkast van haar ex-man en zijn nieuwe vriendin lag. Eerst werden ze blind, toen verlamd. De man stierf uiteindelijk, zijn vriendin overleefde de </a:t>
            </a:r>
            <a:r>
              <a:rPr lang="nl-NL" altLang="nl-NL" sz="2400" dirty="0" err="1">
                <a:ln>
                  <a:noFill/>
                </a:ln>
                <a:solidFill>
                  <a:schemeClr val="tx1"/>
                </a:solidFill>
                <a:effectLst/>
              </a:rPr>
              <a:t>gifaanslag</a:t>
            </a:r>
            <a:r>
              <a:rPr lang="nl-NL" altLang="nl-NL" sz="2400" dirty="0">
                <a:ln>
                  <a:noFill/>
                </a:ln>
                <a:solidFill>
                  <a:schemeClr val="tx1"/>
                </a:solidFill>
                <a:effectLst/>
              </a:rPr>
              <a:t>.</a:t>
            </a:r>
          </a:p>
          <a:p>
            <a:pPr marL="0" lvl="0" indent="0" defTabSz="914400" eaLnBrk="0" fontAlgn="base" hangingPunct="0">
              <a:lnSpc>
                <a:spcPct val="100000"/>
              </a:lnSpc>
              <a:spcBef>
                <a:spcPct val="0"/>
              </a:spcBef>
              <a:spcAft>
                <a:spcPct val="0"/>
              </a:spcAft>
              <a:buClrTx/>
              <a:buSzTx/>
              <a:buNone/>
            </a:pPr>
            <a:endParaRPr lang="nl-NL" altLang="nl-NL" sz="2400" dirty="0">
              <a:ln>
                <a:noFill/>
              </a:ln>
              <a:solidFill>
                <a:schemeClr val="tx1"/>
              </a:solidFill>
              <a:effectLst/>
            </a:endParaRPr>
          </a:p>
          <a:p>
            <a:pPr marL="0" lvl="0" indent="0" defTabSz="914400" eaLnBrk="0" fontAlgn="base" hangingPunct="0">
              <a:lnSpc>
                <a:spcPct val="100000"/>
              </a:lnSpc>
              <a:spcBef>
                <a:spcPct val="0"/>
              </a:spcBef>
              <a:spcAft>
                <a:spcPct val="0"/>
              </a:spcAft>
              <a:buClrTx/>
              <a:buSzTx/>
              <a:buNone/>
            </a:pPr>
            <a:r>
              <a:rPr lang="nl-NL" altLang="nl-NL" sz="2400" u="sng" dirty="0">
                <a:ln>
                  <a:noFill/>
                </a:ln>
                <a:solidFill>
                  <a:schemeClr val="tx1"/>
                </a:solidFill>
                <a:effectLst/>
              </a:rPr>
              <a:t>2013 Jacqueline Patrick </a:t>
            </a:r>
          </a:p>
          <a:p>
            <a:pPr marL="0" lvl="0" indent="0" defTabSz="914400" eaLnBrk="0" fontAlgn="base" hangingPunct="0">
              <a:lnSpc>
                <a:spcPct val="100000"/>
              </a:lnSpc>
              <a:spcBef>
                <a:spcPct val="0"/>
              </a:spcBef>
              <a:spcAft>
                <a:spcPct val="0"/>
              </a:spcAft>
              <a:buClrTx/>
              <a:buSzTx/>
              <a:buNone/>
            </a:pPr>
            <a:r>
              <a:rPr lang="nl-NL" altLang="nl-NL" sz="2400" dirty="0">
                <a:ln>
                  <a:noFill/>
                </a:ln>
                <a:solidFill>
                  <a:schemeClr val="tx1"/>
                </a:solidFill>
                <a:effectLst/>
              </a:rPr>
              <a:t>Vergiftigde haar man door een plens antivries in het drankje van haar man te gooien. Hij ging die avond naar bed, en belandde in een coma. De ambulance kwam, maar de arme man was al dood. Jacqueline gaf het ambulancepersoneel een briefje, zogenaamd van haar man, met de tekst: “Ik wil graag met waardigheid overlijden met mijn familie aan mijn zijde.”</a:t>
            </a:r>
          </a:p>
          <a:p>
            <a:pPr marL="0" lvl="0" indent="0" defTabSz="914400" eaLnBrk="0" fontAlgn="base" hangingPunct="0">
              <a:lnSpc>
                <a:spcPct val="100000"/>
              </a:lnSpc>
              <a:spcBef>
                <a:spcPct val="0"/>
              </a:spcBef>
              <a:spcAft>
                <a:spcPct val="0"/>
              </a:spcAft>
              <a:buClrTx/>
              <a:buSzTx/>
              <a:buNone/>
            </a:pPr>
            <a:endParaRPr lang="nl-NL" altLang="nl-NL" sz="2800" b="1" dirty="0">
              <a:ln>
                <a:noFill/>
              </a:ln>
              <a:solidFill>
                <a:schemeClr val="tx1"/>
              </a:solidFill>
              <a:effectLst/>
            </a:endParaRPr>
          </a:p>
          <a:p>
            <a:pPr marL="0" lvl="0" indent="0" defTabSz="914400" eaLnBrk="0" fontAlgn="base" hangingPunct="0">
              <a:lnSpc>
                <a:spcPct val="100000"/>
              </a:lnSpc>
              <a:spcBef>
                <a:spcPct val="0"/>
              </a:spcBef>
              <a:spcAft>
                <a:spcPct val="0"/>
              </a:spcAft>
              <a:buClrTx/>
              <a:buSzTx/>
              <a:buNone/>
            </a:pPr>
            <a:endParaRPr lang="nl-NL" altLang="nl-NL" sz="1100" dirty="0">
              <a:solidFill>
                <a:schemeClr val="tx1"/>
              </a:solidFill>
            </a:endParaRPr>
          </a:p>
          <a:p>
            <a:endParaRPr lang="nl-NL" dirty="0">
              <a:solidFill>
                <a:schemeClr val="tx1"/>
              </a:solidFill>
            </a:endParaRPr>
          </a:p>
        </p:txBody>
      </p:sp>
      <p:pic>
        <p:nvPicPr>
          <p:cNvPr id="7" name="Afbeelding 6">
            <a:extLst>
              <a:ext uri="{FF2B5EF4-FFF2-40B4-BE49-F238E27FC236}">
                <a16:creationId xmlns:a16="http://schemas.microsoft.com/office/drawing/2014/main" id="{62A9E262-65FB-7C58-3156-ED7BE2260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8" name="Afbeelding 7">
            <a:extLst>
              <a:ext uri="{FF2B5EF4-FFF2-40B4-BE49-F238E27FC236}">
                <a16:creationId xmlns:a16="http://schemas.microsoft.com/office/drawing/2014/main" id="{62B98FCF-995C-8F08-F5C1-517BBB0AA289}"/>
              </a:ext>
            </a:extLst>
          </p:cNvPr>
          <p:cNvPicPr>
            <a:picLocks noChangeAspect="1"/>
          </p:cNvPicPr>
          <p:nvPr/>
        </p:nvPicPr>
        <p:blipFill>
          <a:blip r:embed="rId3"/>
          <a:stretch>
            <a:fillRect/>
          </a:stretch>
        </p:blipFill>
        <p:spPr>
          <a:xfrm>
            <a:off x="223232" y="5954023"/>
            <a:ext cx="1661228" cy="618889"/>
          </a:xfrm>
          <a:prstGeom prst="rect">
            <a:avLst/>
          </a:prstGeom>
        </p:spPr>
      </p:pic>
    </p:spTree>
    <p:extLst>
      <p:ext uri="{BB962C8B-B14F-4D97-AF65-F5344CB8AC3E}">
        <p14:creationId xmlns:p14="http://schemas.microsoft.com/office/powerpoint/2010/main" val="38365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3C0415F-254E-01D9-4EF1-D18D7327885C}"/>
              </a:ext>
            </a:extLst>
          </p:cNvPr>
          <p:cNvPicPr>
            <a:picLocks noChangeAspect="1"/>
          </p:cNvPicPr>
          <p:nvPr/>
        </p:nvPicPr>
        <p:blipFill>
          <a:blip r:embed="rId2"/>
          <a:stretch>
            <a:fillRect/>
          </a:stretch>
        </p:blipFill>
        <p:spPr>
          <a:xfrm>
            <a:off x="6710902" y="1078264"/>
            <a:ext cx="4667620" cy="4524315"/>
          </a:xfrm>
          <a:prstGeom prst="rect">
            <a:avLst/>
          </a:prstGeom>
        </p:spPr>
      </p:pic>
      <p:sp>
        <p:nvSpPr>
          <p:cNvPr id="8" name="Tekstvak 7">
            <a:extLst>
              <a:ext uri="{FF2B5EF4-FFF2-40B4-BE49-F238E27FC236}">
                <a16:creationId xmlns:a16="http://schemas.microsoft.com/office/drawing/2014/main" id="{32240A0F-F422-DC05-AE21-4D87E5AE0B16}"/>
              </a:ext>
            </a:extLst>
          </p:cNvPr>
          <p:cNvSpPr txBox="1"/>
          <p:nvPr/>
        </p:nvSpPr>
        <p:spPr>
          <a:xfrm>
            <a:off x="510871" y="501005"/>
            <a:ext cx="10716370" cy="452431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b="0" i="0" u="none" strike="noStrike" cap="none" normalizeH="0" baseline="0" dirty="0">
                <a:ln>
                  <a:noFill/>
                </a:ln>
                <a:effectLst/>
              </a:rPr>
              <a:t>Amy Stewart, die het boek </a:t>
            </a:r>
            <a:r>
              <a:rPr kumimoji="0" lang="nl-NL" altLang="nl-NL" b="0" i="1" u="none" strike="noStrike" cap="none" normalizeH="0" baseline="0" dirty="0" err="1">
                <a:ln>
                  <a:noFill/>
                </a:ln>
                <a:effectLst/>
              </a:rPr>
              <a:t>Wicked</a:t>
            </a:r>
            <a:r>
              <a:rPr kumimoji="0" lang="nl-NL" altLang="nl-NL" b="0" i="1" u="none" strike="noStrike" cap="none" normalizeH="0" baseline="0" dirty="0">
                <a:ln>
                  <a:noFill/>
                </a:ln>
                <a:effectLst/>
              </a:rPr>
              <a:t> </a:t>
            </a:r>
            <a:r>
              <a:rPr kumimoji="0" lang="nl-NL" altLang="nl-NL" b="0" i="1" u="none" strike="noStrike" cap="none" normalizeH="0" baseline="0" dirty="0" err="1">
                <a:ln>
                  <a:noFill/>
                </a:ln>
                <a:effectLst/>
              </a:rPr>
              <a:t>Plants</a:t>
            </a:r>
            <a:r>
              <a:rPr kumimoji="0" lang="nl-NL" altLang="nl-NL" b="0" i="1" u="none" strike="noStrike" cap="none" normalizeH="0" baseline="0" dirty="0">
                <a:ln>
                  <a:noFill/>
                </a:ln>
                <a:effectLst/>
              </a:rPr>
              <a:t> </a:t>
            </a:r>
            <a:r>
              <a:rPr kumimoji="0" lang="nl-NL" altLang="nl-NL" b="0" i="0" u="none" strike="noStrike" cap="none" normalizeH="0" baseline="0" dirty="0">
                <a:ln>
                  <a:noFill/>
                </a:ln>
                <a:effectLst/>
              </a:rPr>
              <a:t>schreef, over de dodelijke kant van de natuur</a:t>
            </a:r>
            <a:r>
              <a:rPr lang="nl-NL" altLang="nl-NL" dirty="0"/>
              <a:t>.</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b="0" i="0" u="none" strike="noStrike" cap="none" normalizeH="0" baseline="0" dirty="0">
                <a:ln>
                  <a:noFill/>
                </a:ln>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lang="nl-NL" altLang="nl-NL" dirty="0"/>
              <a:t>	</a:t>
            </a:r>
            <a:r>
              <a:rPr kumimoji="0" lang="nl-NL" altLang="nl-NL" b="0" i="0" u="none" strike="noStrike" cap="none" normalizeH="0" baseline="0" dirty="0">
                <a:ln>
                  <a:noFill/>
                </a:ln>
                <a:effectLst/>
              </a:rPr>
              <a:t>“De keuze voor vergif als wapen door veel </a:t>
            </a:r>
          </a:p>
          <a:p>
            <a:pPr marL="0" marR="0" lvl="0" indent="0" algn="l" defTabSz="914400" rtl="0" eaLnBrk="0" fontAlgn="base" latinLnBrk="0" hangingPunct="0">
              <a:lnSpc>
                <a:spcPct val="100000"/>
              </a:lnSpc>
              <a:spcBef>
                <a:spcPct val="0"/>
              </a:spcBef>
              <a:spcAft>
                <a:spcPct val="0"/>
              </a:spcAft>
              <a:buClrTx/>
              <a:buSzTx/>
              <a:buFontTx/>
              <a:buNone/>
              <a:tabLst/>
            </a:pPr>
            <a:r>
              <a:rPr lang="nl-NL" altLang="nl-NL" dirty="0"/>
              <a:t>	</a:t>
            </a:r>
            <a:r>
              <a:rPr kumimoji="0" lang="nl-NL" altLang="nl-NL" b="0" i="0" u="none" strike="noStrike" cap="none" normalizeH="0" baseline="0" dirty="0">
                <a:ln>
                  <a:noFill/>
                </a:ln>
                <a:effectLst/>
              </a:rPr>
              <a:t>vrouwen heeft te maken met stereotypen”</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dirty="0"/>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b="0" i="0" u="none" strike="noStrike" cap="none" normalizeH="0" baseline="0" dirty="0">
                <a:ln>
                  <a:noFill/>
                </a:ln>
                <a:effectLst/>
              </a:rPr>
              <a:t>	“Vrouwen staan van oudsher vaak in de keuken, </a:t>
            </a:r>
            <a:endParaRPr lang="nl-NL" altLang="nl-NL" dirty="0"/>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b="0" i="0" u="none" strike="noStrike" cap="none" normalizeH="0" baseline="0" dirty="0">
                <a:ln>
                  <a:noFill/>
                </a:ln>
                <a:effectLst/>
              </a:rPr>
              <a:t>	daar kunnen ze in alle rust een beetje gif in het </a:t>
            </a:r>
          </a:p>
          <a:p>
            <a:pPr marL="0" marR="0" lvl="0" indent="0" algn="l" defTabSz="914400" rtl="0" eaLnBrk="0" fontAlgn="base" latinLnBrk="0" hangingPunct="0">
              <a:lnSpc>
                <a:spcPct val="100000"/>
              </a:lnSpc>
              <a:spcBef>
                <a:spcPct val="0"/>
              </a:spcBef>
              <a:spcAft>
                <a:spcPct val="0"/>
              </a:spcAft>
              <a:buClrTx/>
              <a:buSzTx/>
              <a:buFontTx/>
              <a:buNone/>
              <a:tabLst/>
            </a:pPr>
            <a:r>
              <a:rPr lang="nl-NL" altLang="nl-NL" dirty="0"/>
              <a:t>	</a:t>
            </a:r>
            <a:r>
              <a:rPr kumimoji="0" lang="nl-NL" altLang="nl-NL" b="0" i="0" u="none" strike="noStrike" cap="none" normalizeH="0" baseline="0" dirty="0">
                <a:ln>
                  <a:noFill/>
                </a:ln>
                <a:effectLst/>
              </a:rPr>
              <a:t>eten doen”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dirty="0"/>
          </a:p>
          <a:p>
            <a:pPr lvl="0" eaLnBrk="0" fontAlgn="base" hangingPunct="0">
              <a:spcBef>
                <a:spcPct val="0"/>
              </a:spcBef>
              <a:spcAft>
                <a:spcPct val="0"/>
              </a:spcAft>
            </a:pPr>
            <a:r>
              <a:rPr lang="nl-NL" dirty="0"/>
              <a:t>Klinisch psycholoog Joni Johnston</a:t>
            </a:r>
          </a:p>
          <a:p>
            <a:pPr lvl="0" eaLnBrk="0" fontAlgn="base" hangingPunct="0">
              <a:spcBef>
                <a:spcPct val="0"/>
              </a:spcBef>
              <a:spcAft>
                <a:spcPct val="0"/>
              </a:spcAft>
            </a:pPr>
            <a:endParaRPr lang="nl-NL" dirty="0"/>
          </a:p>
          <a:p>
            <a:pPr lvl="0" eaLnBrk="0" fontAlgn="base" hangingPunct="0">
              <a:spcBef>
                <a:spcPct val="0"/>
              </a:spcBef>
              <a:spcAft>
                <a:spcPct val="0"/>
              </a:spcAft>
            </a:pPr>
            <a:r>
              <a:rPr lang="nl-NL" altLang="nl-NL" dirty="0"/>
              <a:t>	“</a:t>
            </a:r>
            <a:r>
              <a:rPr kumimoji="0" lang="nl-NL" altLang="nl-NL" b="0" i="0" u="none" strike="noStrike" cap="none" normalizeH="0" baseline="0" dirty="0">
                <a:ln>
                  <a:noFill/>
                </a:ln>
                <a:effectLst/>
              </a:rPr>
              <a:t>Hoewel gif meestal wordt gezien als een </a:t>
            </a:r>
          </a:p>
          <a:p>
            <a:pPr lvl="0" eaLnBrk="0" fontAlgn="base" hangingPunct="0">
              <a:spcBef>
                <a:spcPct val="0"/>
              </a:spcBef>
              <a:spcAft>
                <a:spcPct val="0"/>
              </a:spcAft>
            </a:pPr>
            <a:r>
              <a:rPr lang="nl-NL" altLang="nl-NL" dirty="0"/>
              <a:t>	</a:t>
            </a:r>
            <a:r>
              <a:rPr kumimoji="0" lang="nl-NL" altLang="nl-NL" b="0" i="0" u="none" strike="noStrike" cap="none" normalizeH="0" baseline="0" dirty="0">
                <a:ln>
                  <a:noFill/>
                </a:ln>
                <a:effectLst/>
              </a:rPr>
              <a:t>vrouwenwapen, zijn de meerderheid van de 	</a:t>
            </a:r>
          </a:p>
          <a:p>
            <a:pPr lvl="0" eaLnBrk="0" fontAlgn="base" hangingPunct="0">
              <a:spcBef>
                <a:spcPct val="0"/>
              </a:spcBef>
              <a:spcAft>
                <a:spcPct val="0"/>
              </a:spcAft>
            </a:pPr>
            <a:r>
              <a:rPr lang="nl-NL" altLang="nl-NL" dirty="0"/>
              <a:t>	</a:t>
            </a:r>
            <a:r>
              <a:rPr kumimoji="0" lang="nl-NL" altLang="nl-NL" b="0" i="0" u="none" strike="noStrike" cap="none" normalizeH="0" baseline="0" dirty="0">
                <a:ln>
                  <a:noFill/>
                </a:ln>
                <a:effectLst/>
              </a:rPr>
              <a:t>veroordeelde </a:t>
            </a:r>
            <a:r>
              <a:rPr kumimoji="0" lang="nl-NL" altLang="nl-NL" b="0" i="0" u="none" strike="noStrike" cap="none" normalizeH="0" baseline="0" dirty="0" err="1">
                <a:ln>
                  <a:noFill/>
                </a:ln>
                <a:effectLst/>
              </a:rPr>
              <a:t>vergiftigers</a:t>
            </a:r>
            <a:r>
              <a:rPr kumimoji="0" lang="nl-NL" altLang="nl-NL" b="0" i="0" u="none" strike="noStrike" cap="none" normalizeH="0" baseline="0" dirty="0">
                <a:ln>
                  <a:noFill/>
                </a:ln>
                <a:effectLst/>
              </a:rPr>
              <a:t> mannen en het </a:t>
            </a:r>
          </a:p>
          <a:p>
            <a:pPr lvl="0" eaLnBrk="0" fontAlgn="base" hangingPunct="0">
              <a:spcBef>
                <a:spcPct val="0"/>
              </a:spcBef>
              <a:spcAft>
                <a:spcPct val="0"/>
              </a:spcAft>
            </a:pPr>
            <a:r>
              <a:rPr lang="nl-NL" altLang="nl-NL" dirty="0"/>
              <a:t>	</a:t>
            </a:r>
            <a:r>
              <a:rPr kumimoji="0" lang="nl-NL" altLang="nl-NL" b="0" i="0" u="none" strike="noStrike" cap="none" normalizeH="0" baseline="0" dirty="0">
                <a:ln>
                  <a:noFill/>
                </a:ln>
                <a:effectLst/>
              </a:rPr>
              <a:t>slachtoffer een vrouw”</a:t>
            </a:r>
          </a:p>
        </p:txBody>
      </p:sp>
      <p:pic>
        <p:nvPicPr>
          <p:cNvPr id="10" name="Afbeelding 9">
            <a:extLst>
              <a:ext uri="{FF2B5EF4-FFF2-40B4-BE49-F238E27FC236}">
                <a16:creationId xmlns:a16="http://schemas.microsoft.com/office/drawing/2014/main" id="{886E2B06-7FE2-A081-3A9F-F0052FF81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11" name="Afbeelding 10">
            <a:extLst>
              <a:ext uri="{FF2B5EF4-FFF2-40B4-BE49-F238E27FC236}">
                <a16:creationId xmlns:a16="http://schemas.microsoft.com/office/drawing/2014/main" id="{054DAB83-711A-B1E9-DA11-1BB01D8F0C03}"/>
              </a:ext>
            </a:extLst>
          </p:cNvPr>
          <p:cNvPicPr>
            <a:picLocks noChangeAspect="1"/>
          </p:cNvPicPr>
          <p:nvPr/>
        </p:nvPicPr>
        <p:blipFill>
          <a:blip r:embed="rId4"/>
          <a:stretch>
            <a:fillRect/>
          </a:stretch>
        </p:blipFill>
        <p:spPr>
          <a:xfrm>
            <a:off x="223232" y="5954023"/>
            <a:ext cx="1661228" cy="618889"/>
          </a:xfrm>
          <a:prstGeom prst="rect">
            <a:avLst/>
          </a:prstGeom>
        </p:spPr>
      </p:pic>
    </p:spTree>
    <p:extLst>
      <p:ext uri="{BB962C8B-B14F-4D97-AF65-F5344CB8AC3E}">
        <p14:creationId xmlns:p14="http://schemas.microsoft.com/office/powerpoint/2010/main" val="119255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BE7A0F3-E583-9A52-2C6F-C646B4E195DC}"/>
              </a:ext>
            </a:extLst>
          </p:cNvPr>
          <p:cNvSpPr>
            <a:spLocks noGrp="1"/>
          </p:cNvSpPr>
          <p:nvPr>
            <p:ph idx="1"/>
          </p:nvPr>
        </p:nvSpPr>
        <p:spPr>
          <a:xfrm>
            <a:off x="627548" y="637265"/>
            <a:ext cx="10353762" cy="1644760"/>
          </a:xfrm>
        </p:spPr>
        <p:txBody>
          <a:bodyPr>
            <a:noAutofit/>
          </a:bodyPr>
          <a:lstStyle/>
          <a:p>
            <a:pPr marL="36900" indent="0" algn="ctr">
              <a:buNone/>
            </a:pPr>
            <a:r>
              <a:rPr lang="nl-NL" altLang="nl-NL" sz="2400" dirty="0"/>
              <a:t>Forensisch psycholoog Dr. Emily </a:t>
            </a:r>
            <a:r>
              <a:rPr lang="nl-NL" altLang="nl-NL" sz="2400" dirty="0" err="1"/>
              <a:t>Glorney</a:t>
            </a:r>
            <a:r>
              <a:rPr lang="nl-NL" altLang="nl-NL" sz="2400" dirty="0"/>
              <a:t> </a:t>
            </a:r>
          </a:p>
          <a:p>
            <a:pPr marL="36900" indent="0" algn="ctr">
              <a:buNone/>
            </a:pPr>
            <a:r>
              <a:rPr lang="nl-NL" altLang="nl-NL" sz="2400" dirty="0"/>
              <a:t>		“Gevallen van vergiftiging zijn soms lastig te ontdekken, </a:t>
            </a:r>
          </a:p>
          <a:p>
            <a:pPr marL="36900" indent="0" algn="ctr">
              <a:buNone/>
            </a:pPr>
            <a:r>
              <a:rPr lang="nl-NL" altLang="nl-NL" sz="2400" dirty="0"/>
              <a:t>en een dader vinden is nog moeilijker” </a:t>
            </a:r>
            <a:endParaRPr lang="nl-NL" sz="2400" dirty="0"/>
          </a:p>
          <a:p>
            <a:pPr algn="ctr"/>
            <a:endParaRPr lang="nl-NL" sz="2400" dirty="0"/>
          </a:p>
        </p:txBody>
      </p:sp>
      <p:pic>
        <p:nvPicPr>
          <p:cNvPr id="5" name="Afbeelding 4">
            <a:extLst>
              <a:ext uri="{FF2B5EF4-FFF2-40B4-BE49-F238E27FC236}">
                <a16:creationId xmlns:a16="http://schemas.microsoft.com/office/drawing/2014/main" id="{8AE918A6-348B-E6CC-C3AD-94C7A1656DB4}"/>
              </a:ext>
            </a:extLst>
          </p:cNvPr>
          <p:cNvPicPr>
            <a:picLocks noChangeAspect="1"/>
          </p:cNvPicPr>
          <p:nvPr/>
        </p:nvPicPr>
        <p:blipFill>
          <a:blip r:embed="rId2"/>
          <a:stretch>
            <a:fillRect/>
          </a:stretch>
        </p:blipFill>
        <p:spPr>
          <a:xfrm>
            <a:off x="3890841" y="2600076"/>
            <a:ext cx="3670850" cy="3164628"/>
          </a:xfrm>
          <a:prstGeom prst="rect">
            <a:avLst/>
          </a:prstGeom>
        </p:spPr>
      </p:pic>
      <p:pic>
        <p:nvPicPr>
          <p:cNvPr id="7" name="Afbeelding 6">
            <a:extLst>
              <a:ext uri="{FF2B5EF4-FFF2-40B4-BE49-F238E27FC236}">
                <a16:creationId xmlns:a16="http://schemas.microsoft.com/office/drawing/2014/main" id="{39AE3C95-1BE2-B62E-6D91-D0955A518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8" name="Afbeelding 7">
            <a:extLst>
              <a:ext uri="{FF2B5EF4-FFF2-40B4-BE49-F238E27FC236}">
                <a16:creationId xmlns:a16="http://schemas.microsoft.com/office/drawing/2014/main" id="{42DAEDEE-B11C-836C-72A0-232416B96460}"/>
              </a:ext>
            </a:extLst>
          </p:cNvPr>
          <p:cNvPicPr>
            <a:picLocks noChangeAspect="1"/>
          </p:cNvPicPr>
          <p:nvPr/>
        </p:nvPicPr>
        <p:blipFill>
          <a:blip r:embed="rId4"/>
          <a:stretch>
            <a:fillRect/>
          </a:stretch>
        </p:blipFill>
        <p:spPr>
          <a:xfrm>
            <a:off x="223232" y="5954023"/>
            <a:ext cx="1661228" cy="618889"/>
          </a:xfrm>
          <a:prstGeom prst="rect">
            <a:avLst/>
          </a:prstGeom>
        </p:spPr>
      </p:pic>
    </p:spTree>
    <p:extLst>
      <p:ext uri="{BB962C8B-B14F-4D97-AF65-F5344CB8AC3E}">
        <p14:creationId xmlns:p14="http://schemas.microsoft.com/office/powerpoint/2010/main" val="2815551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7C577C25-32B8-D65C-04D9-694C3F9000D2}"/>
              </a:ext>
            </a:extLst>
          </p:cNvPr>
          <p:cNvSpPr txBox="1"/>
          <p:nvPr/>
        </p:nvSpPr>
        <p:spPr>
          <a:xfrm>
            <a:off x="1558456" y="2384901"/>
            <a:ext cx="9080389" cy="2062103"/>
          </a:xfrm>
          <a:prstGeom prst="rect">
            <a:avLst/>
          </a:prstGeom>
          <a:noFill/>
        </p:spPr>
        <p:txBody>
          <a:bodyPr wrap="square">
            <a:spAutoFit/>
          </a:bodyPr>
          <a:lstStyle/>
          <a:p>
            <a:r>
              <a:rPr lang="nl-NL" sz="3200" b="0" i="1" dirty="0">
                <a:solidFill>
                  <a:schemeClr val="tx1">
                    <a:lumMod val="95000"/>
                  </a:schemeClr>
                </a:solidFill>
                <a:effectLst/>
              </a:rPr>
              <a:t>Strafrechtelijk gezien wordt toxicologisch onderzoek verricht in geval van niet-natuurlijk overlijden zoals moord, zelfmoord of euthanasie, rijden onder invloed en bedwelming. </a:t>
            </a:r>
          </a:p>
          <a:p>
            <a:r>
              <a:rPr lang="nl-NL" sz="3200" i="1" dirty="0">
                <a:solidFill>
                  <a:schemeClr val="tx1">
                    <a:lumMod val="95000"/>
                  </a:schemeClr>
                </a:solidFill>
              </a:rPr>
              <a:t>								</a:t>
            </a:r>
            <a:r>
              <a:rPr lang="nl-NL" sz="3200" b="0" i="1" dirty="0">
                <a:solidFill>
                  <a:schemeClr val="tx1">
                    <a:lumMod val="95000"/>
                  </a:schemeClr>
                </a:solidFill>
                <a:effectLst/>
              </a:rPr>
              <a:t>NFI.</a:t>
            </a:r>
            <a:endParaRPr lang="nl-NL" sz="3200" dirty="0">
              <a:solidFill>
                <a:schemeClr val="tx1">
                  <a:lumMod val="95000"/>
                </a:schemeClr>
              </a:solidFill>
            </a:endParaRPr>
          </a:p>
        </p:txBody>
      </p:sp>
      <p:pic>
        <p:nvPicPr>
          <p:cNvPr id="7" name="Afbeelding 6">
            <a:extLst>
              <a:ext uri="{FF2B5EF4-FFF2-40B4-BE49-F238E27FC236}">
                <a16:creationId xmlns:a16="http://schemas.microsoft.com/office/drawing/2014/main" id="{56502828-215B-567F-440D-6DA08AC4F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967" y="5681834"/>
            <a:ext cx="968802" cy="968802"/>
          </a:xfrm>
          <a:prstGeom prst="rect">
            <a:avLst/>
          </a:prstGeom>
        </p:spPr>
      </p:pic>
      <p:pic>
        <p:nvPicPr>
          <p:cNvPr id="8" name="Afbeelding 7">
            <a:extLst>
              <a:ext uri="{FF2B5EF4-FFF2-40B4-BE49-F238E27FC236}">
                <a16:creationId xmlns:a16="http://schemas.microsoft.com/office/drawing/2014/main" id="{24DADAC6-8F9F-2D36-BFBA-3E89D9EBE3D1}"/>
              </a:ext>
            </a:extLst>
          </p:cNvPr>
          <p:cNvPicPr>
            <a:picLocks noChangeAspect="1"/>
          </p:cNvPicPr>
          <p:nvPr/>
        </p:nvPicPr>
        <p:blipFill>
          <a:blip r:embed="rId3"/>
          <a:stretch>
            <a:fillRect/>
          </a:stretch>
        </p:blipFill>
        <p:spPr>
          <a:xfrm>
            <a:off x="223232" y="5954023"/>
            <a:ext cx="1661228" cy="618889"/>
          </a:xfrm>
          <a:prstGeom prst="rect">
            <a:avLst/>
          </a:prstGeom>
        </p:spPr>
      </p:pic>
    </p:spTree>
    <p:extLst>
      <p:ext uri="{BB962C8B-B14F-4D97-AF65-F5344CB8AC3E}">
        <p14:creationId xmlns:p14="http://schemas.microsoft.com/office/powerpoint/2010/main" val="184761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1EBF59E-F325-5612-DBE9-D05834A86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6" name="Afbeelding 5">
            <a:extLst>
              <a:ext uri="{FF2B5EF4-FFF2-40B4-BE49-F238E27FC236}">
                <a16:creationId xmlns:a16="http://schemas.microsoft.com/office/drawing/2014/main" id="{24F4D004-4E56-EA24-296E-74603B151F5D}"/>
              </a:ext>
            </a:extLst>
          </p:cNvPr>
          <p:cNvPicPr>
            <a:picLocks noChangeAspect="1"/>
          </p:cNvPicPr>
          <p:nvPr/>
        </p:nvPicPr>
        <p:blipFill>
          <a:blip r:embed="rId3"/>
          <a:stretch>
            <a:fillRect/>
          </a:stretch>
        </p:blipFill>
        <p:spPr>
          <a:xfrm>
            <a:off x="223232" y="5954023"/>
            <a:ext cx="1661228" cy="618889"/>
          </a:xfrm>
          <a:prstGeom prst="rect">
            <a:avLst/>
          </a:prstGeom>
        </p:spPr>
      </p:pic>
      <p:sp>
        <p:nvSpPr>
          <p:cNvPr id="2" name="Tekstvak 1">
            <a:extLst>
              <a:ext uri="{FF2B5EF4-FFF2-40B4-BE49-F238E27FC236}">
                <a16:creationId xmlns:a16="http://schemas.microsoft.com/office/drawing/2014/main" id="{BEBF188F-3FDB-357A-E15A-5F8DD8EF6025}"/>
              </a:ext>
            </a:extLst>
          </p:cNvPr>
          <p:cNvSpPr txBox="1"/>
          <p:nvPr/>
        </p:nvSpPr>
        <p:spPr>
          <a:xfrm>
            <a:off x="2576227" y="3061251"/>
            <a:ext cx="6642075" cy="2554545"/>
          </a:xfrm>
          <a:prstGeom prst="rect">
            <a:avLst/>
          </a:prstGeom>
          <a:noFill/>
        </p:spPr>
        <p:txBody>
          <a:bodyPr wrap="none" rtlCol="0">
            <a:spAutoFit/>
          </a:bodyPr>
          <a:lstStyle/>
          <a:p>
            <a:pPr algn="ctr"/>
            <a:r>
              <a:rPr lang="nl-NL" sz="2000" dirty="0"/>
              <a:t>Ik heb het vermoeden dat ik/iemand wordt vergiftigd!</a:t>
            </a:r>
          </a:p>
          <a:p>
            <a:pPr algn="ctr"/>
            <a:endParaRPr lang="nl-NL" sz="2000" dirty="0"/>
          </a:p>
          <a:p>
            <a:pPr algn="ctr"/>
            <a:r>
              <a:rPr lang="nl-NL" sz="2000" dirty="0"/>
              <a:t>Wat zijn de symptomen?</a:t>
            </a:r>
          </a:p>
          <a:p>
            <a:pPr algn="ctr"/>
            <a:r>
              <a:rPr lang="nl-NL" sz="2000" dirty="0"/>
              <a:t>Hoe vaak is dit voorgevallen?</a:t>
            </a:r>
          </a:p>
          <a:p>
            <a:pPr algn="ctr"/>
            <a:r>
              <a:rPr lang="nl-NL" sz="2000" dirty="0"/>
              <a:t>Waarom heeft u het vermoeden dat er sprake is van vergiftiging?</a:t>
            </a:r>
          </a:p>
          <a:p>
            <a:pPr algn="ctr"/>
            <a:endParaRPr lang="nl-NL" sz="2000" dirty="0"/>
          </a:p>
          <a:p>
            <a:pPr algn="ctr"/>
            <a:r>
              <a:rPr lang="nl-NL" sz="2000" dirty="0"/>
              <a:t>Wanneer was de laatste keer?</a:t>
            </a:r>
          </a:p>
          <a:p>
            <a:pPr algn="ctr"/>
            <a:endParaRPr lang="nl-NL" sz="2000" dirty="0"/>
          </a:p>
        </p:txBody>
      </p:sp>
      <p:pic>
        <p:nvPicPr>
          <p:cNvPr id="3" name="Afbeelding 2">
            <a:extLst>
              <a:ext uri="{FF2B5EF4-FFF2-40B4-BE49-F238E27FC236}">
                <a16:creationId xmlns:a16="http://schemas.microsoft.com/office/drawing/2014/main" id="{E0AA587F-35F5-41E2-8F65-38EEEBE53B79}"/>
              </a:ext>
            </a:extLst>
          </p:cNvPr>
          <p:cNvPicPr>
            <a:picLocks noChangeAspect="1"/>
          </p:cNvPicPr>
          <p:nvPr/>
        </p:nvPicPr>
        <p:blipFill>
          <a:blip r:embed="rId4"/>
          <a:stretch>
            <a:fillRect/>
          </a:stretch>
        </p:blipFill>
        <p:spPr>
          <a:xfrm>
            <a:off x="4027625" y="412321"/>
            <a:ext cx="3451538" cy="2585322"/>
          </a:xfrm>
          <a:prstGeom prst="rect">
            <a:avLst/>
          </a:prstGeom>
        </p:spPr>
      </p:pic>
    </p:spTree>
    <p:extLst>
      <p:ext uri="{BB962C8B-B14F-4D97-AF65-F5344CB8AC3E}">
        <p14:creationId xmlns:p14="http://schemas.microsoft.com/office/powerpoint/2010/main" val="3939925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8ECC1-7D7E-A565-A563-A0DA79265B08}"/>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83BDA55F-778A-98BF-12CC-D9B6D39BD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2097" y="5876013"/>
            <a:ext cx="766671" cy="766671"/>
          </a:xfrm>
          <a:prstGeom prst="rect">
            <a:avLst/>
          </a:prstGeom>
        </p:spPr>
      </p:pic>
      <p:pic>
        <p:nvPicPr>
          <p:cNvPr id="6" name="Afbeelding 5">
            <a:extLst>
              <a:ext uri="{FF2B5EF4-FFF2-40B4-BE49-F238E27FC236}">
                <a16:creationId xmlns:a16="http://schemas.microsoft.com/office/drawing/2014/main" id="{BAE27911-3D9B-E8B5-EA84-9D26AF518383}"/>
              </a:ext>
            </a:extLst>
          </p:cNvPr>
          <p:cNvPicPr>
            <a:picLocks noChangeAspect="1"/>
          </p:cNvPicPr>
          <p:nvPr/>
        </p:nvPicPr>
        <p:blipFill>
          <a:blip r:embed="rId3"/>
          <a:stretch>
            <a:fillRect/>
          </a:stretch>
        </p:blipFill>
        <p:spPr>
          <a:xfrm>
            <a:off x="223232" y="5954023"/>
            <a:ext cx="1661228" cy="618889"/>
          </a:xfrm>
          <a:prstGeom prst="rect">
            <a:avLst/>
          </a:prstGeom>
        </p:spPr>
      </p:pic>
      <p:sp>
        <p:nvSpPr>
          <p:cNvPr id="2" name="Tekstvak 1">
            <a:extLst>
              <a:ext uri="{FF2B5EF4-FFF2-40B4-BE49-F238E27FC236}">
                <a16:creationId xmlns:a16="http://schemas.microsoft.com/office/drawing/2014/main" id="{1E0F18DF-92F9-F12D-7653-8897F02E674D}"/>
              </a:ext>
            </a:extLst>
          </p:cNvPr>
          <p:cNvSpPr txBox="1"/>
          <p:nvPr/>
        </p:nvSpPr>
        <p:spPr>
          <a:xfrm>
            <a:off x="2130949" y="2441058"/>
            <a:ext cx="8730532" cy="1384995"/>
          </a:xfrm>
          <a:prstGeom prst="rect">
            <a:avLst/>
          </a:prstGeom>
          <a:noFill/>
        </p:spPr>
        <p:txBody>
          <a:bodyPr wrap="square" rtlCol="0">
            <a:spAutoFit/>
          </a:bodyPr>
          <a:lstStyle/>
          <a:p>
            <a:pPr algn="ctr"/>
            <a:r>
              <a:rPr lang="nl-NL" sz="6000" dirty="0"/>
              <a:t>Toxicologische screening</a:t>
            </a:r>
          </a:p>
          <a:p>
            <a:pPr algn="ctr"/>
            <a:r>
              <a:rPr lang="nl-NL" sz="2400" dirty="0"/>
              <a:t>+2500 lichaamsvreemde middelen</a:t>
            </a:r>
          </a:p>
        </p:txBody>
      </p:sp>
      <p:pic>
        <p:nvPicPr>
          <p:cNvPr id="3" name="Afbeelding 2">
            <a:extLst>
              <a:ext uri="{FF2B5EF4-FFF2-40B4-BE49-F238E27FC236}">
                <a16:creationId xmlns:a16="http://schemas.microsoft.com/office/drawing/2014/main" id="{E8443214-4F9F-4512-3360-6B194F62B070}"/>
              </a:ext>
            </a:extLst>
          </p:cNvPr>
          <p:cNvPicPr>
            <a:picLocks noChangeAspect="1"/>
          </p:cNvPicPr>
          <p:nvPr/>
        </p:nvPicPr>
        <p:blipFill>
          <a:blip r:embed="rId4"/>
          <a:stretch>
            <a:fillRect/>
          </a:stretch>
        </p:blipFill>
        <p:spPr>
          <a:xfrm>
            <a:off x="8638942" y="639521"/>
            <a:ext cx="2629078" cy="1744752"/>
          </a:xfrm>
          <a:prstGeom prst="rect">
            <a:avLst/>
          </a:prstGeom>
        </p:spPr>
      </p:pic>
      <p:pic>
        <p:nvPicPr>
          <p:cNvPr id="1026" name="Picture 2" descr="Top 10 Most Dangerous Drugs | Delamere">
            <a:extLst>
              <a:ext uri="{FF2B5EF4-FFF2-40B4-BE49-F238E27FC236}">
                <a16:creationId xmlns:a16="http://schemas.microsoft.com/office/drawing/2014/main" id="{CD050A44-510D-BAB8-5938-B603E2BB7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424" y="64119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B17B48A7-8575-DC3D-8964-20C0C9DA1D82}"/>
              </a:ext>
            </a:extLst>
          </p:cNvPr>
          <p:cNvPicPr>
            <a:picLocks noChangeAspect="1"/>
          </p:cNvPicPr>
          <p:nvPr/>
        </p:nvPicPr>
        <p:blipFill>
          <a:blip r:embed="rId6"/>
          <a:stretch>
            <a:fillRect/>
          </a:stretch>
        </p:blipFill>
        <p:spPr>
          <a:xfrm>
            <a:off x="4845160" y="641198"/>
            <a:ext cx="2326336" cy="1744752"/>
          </a:xfrm>
          <a:prstGeom prst="rect">
            <a:avLst/>
          </a:prstGeom>
        </p:spPr>
      </p:pic>
      <p:pic>
        <p:nvPicPr>
          <p:cNvPr id="7" name="Afbeelding 6">
            <a:extLst>
              <a:ext uri="{FF2B5EF4-FFF2-40B4-BE49-F238E27FC236}">
                <a16:creationId xmlns:a16="http://schemas.microsoft.com/office/drawing/2014/main" id="{BB88B6F3-3940-B340-CCED-3407260CB8A9}"/>
              </a:ext>
            </a:extLst>
          </p:cNvPr>
          <p:cNvPicPr>
            <a:picLocks noChangeAspect="1"/>
          </p:cNvPicPr>
          <p:nvPr/>
        </p:nvPicPr>
        <p:blipFill>
          <a:blip r:embed="rId7"/>
          <a:stretch>
            <a:fillRect/>
          </a:stretch>
        </p:blipFill>
        <p:spPr>
          <a:xfrm>
            <a:off x="985424" y="3932796"/>
            <a:ext cx="2619375" cy="1743075"/>
          </a:xfrm>
          <a:prstGeom prst="rect">
            <a:avLst/>
          </a:prstGeom>
        </p:spPr>
      </p:pic>
      <p:pic>
        <p:nvPicPr>
          <p:cNvPr id="8" name="Afbeelding 7">
            <a:extLst>
              <a:ext uri="{FF2B5EF4-FFF2-40B4-BE49-F238E27FC236}">
                <a16:creationId xmlns:a16="http://schemas.microsoft.com/office/drawing/2014/main" id="{AD944963-8B45-D160-55C3-376BDCEF3EA5}"/>
              </a:ext>
            </a:extLst>
          </p:cNvPr>
          <p:cNvPicPr>
            <a:picLocks noChangeAspect="1"/>
          </p:cNvPicPr>
          <p:nvPr/>
        </p:nvPicPr>
        <p:blipFill>
          <a:blip r:embed="rId8"/>
          <a:srcRect l="12534" t="13734" r="14460" b="14569"/>
          <a:stretch>
            <a:fillRect/>
          </a:stretch>
        </p:blipFill>
        <p:spPr>
          <a:xfrm>
            <a:off x="4845160" y="3932796"/>
            <a:ext cx="2345636" cy="1741087"/>
          </a:xfrm>
          <a:prstGeom prst="rect">
            <a:avLst/>
          </a:prstGeom>
        </p:spPr>
      </p:pic>
      <p:pic>
        <p:nvPicPr>
          <p:cNvPr id="9" name="Afbeelding 8">
            <a:extLst>
              <a:ext uri="{FF2B5EF4-FFF2-40B4-BE49-F238E27FC236}">
                <a16:creationId xmlns:a16="http://schemas.microsoft.com/office/drawing/2014/main" id="{3E438B5F-D113-4C5C-69D3-DAA24A30224B}"/>
              </a:ext>
            </a:extLst>
          </p:cNvPr>
          <p:cNvPicPr>
            <a:picLocks noChangeAspect="1"/>
          </p:cNvPicPr>
          <p:nvPr/>
        </p:nvPicPr>
        <p:blipFill>
          <a:blip r:embed="rId9"/>
          <a:stretch>
            <a:fillRect/>
          </a:stretch>
        </p:blipFill>
        <p:spPr>
          <a:xfrm>
            <a:off x="8587203" y="3932795"/>
            <a:ext cx="3109084" cy="1741087"/>
          </a:xfrm>
          <a:prstGeom prst="rect">
            <a:avLst/>
          </a:prstGeom>
        </p:spPr>
      </p:pic>
    </p:spTree>
    <p:extLst>
      <p:ext uri="{BB962C8B-B14F-4D97-AF65-F5344CB8AC3E}">
        <p14:creationId xmlns:p14="http://schemas.microsoft.com/office/powerpoint/2010/main" val="3324412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6A748D-BEEC-43A4-BFF3-B31C0275A5D9}"/>
              </a:ext>
            </a:extLst>
          </p:cNvPr>
          <p:cNvSpPr>
            <a:spLocks noGrp="1"/>
          </p:cNvSpPr>
          <p:nvPr>
            <p:ph type="title"/>
          </p:nvPr>
        </p:nvSpPr>
        <p:spPr>
          <a:xfrm>
            <a:off x="913795" y="609600"/>
            <a:ext cx="10353762" cy="1257300"/>
          </a:xfrm>
        </p:spPr>
        <p:txBody>
          <a:bodyPr rtlCol="0">
            <a:normAutofit/>
          </a:bodyPr>
          <a:lstStyle/>
          <a:p>
            <a:r>
              <a:rPr lang="nl-NL" altLang="nl-NL" dirty="0"/>
              <a:t>Wat betekent het als er staat: test positief?</a:t>
            </a:r>
          </a:p>
        </p:txBody>
      </p:sp>
      <p:graphicFrame>
        <p:nvGraphicFramePr>
          <p:cNvPr id="4" name="Tijdelijke aanduiding voor inhoud 2">
            <a:extLst>
              <a:ext uri="{FF2B5EF4-FFF2-40B4-BE49-F238E27FC236}">
                <a16:creationId xmlns:a16="http://schemas.microsoft.com/office/drawing/2014/main" id="{AED04DAF-1E3F-4397-8834-E64118E9B2CD}"/>
              </a:ext>
            </a:extLst>
          </p:cNvPr>
          <p:cNvGraphicFramePr>
            <a:graphicFrameLocks noGrp="1"/>
          </p:cNvGraphicFramePr>
          <p:nvPr>
            <p:ph idx="1"/>
            <p:extLst>
              <p:ext uri="{D42A27DB-BD31-4B8C-83A1-F6EECF244321}">
                <p14:modId xmlns:p14="http://schemas.microsoft.com/office/powerpoint/2010/main" val="3119623616"/>
              </p:ext>
            </p:extLst>
          </p:nvPr>
        </p:nvGraphicFramePr>
        <p:xfrm>
          <a:off x="913795" y="186690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649098D0-AB23-2D22-B288-57CC42FEEF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5" name="Afbeelding 4">
            <a:extLst>
              <a:ext uri="{FF2B5EF4-FFF2-40B4-BE49-F238E27FC236}">
                <a16:creationId xmlns:a16="http://schemas.microsoft.com/office/drawing/2014/main" id="{5F482951-23B6-CAF1-A0B8-078BE50E0104}"/>
              </a:ext>
            </a:extLst>
          </p:cNvPr>
          <p:cNvPicPr>
            <a:picLocks noChangeAspect="1"/>
          </p:cNvPicPr>
          <p:nvPr/>
        </p:nvPicPr>
        <p:blipFill>
          <a:blip r:embed="rId9"/>
          <a:stretch>
            <a:fillRect/>
          </a:stretch>
        </p:blipFill>
        <p:spPr>
          <a:xfrm>
            <a:off x="223232" y="5954023"/>
            <a:ext cx="1661228" cy="618889"/>
          </a:xfrm>
          <a:prstGeom prst="rect">
            <a:avLst/>
          </a:prstGeom>
        </p:spPr>
      </p:pic>
    </p:spTree>
    <p:extLst>
      <p:ext uri="{BB962C8B-B14F-4D97-AF65-F5344CB8AC3E}">
        <p14:creationId xmlns:p14="http://schemas.microsoft.com/office/powerpoint/2010/main" val="2689089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8396B471-6A07-C37B-6E2C-0512853C29DC}"/>
              </a:ext>
            </a:extLst>
          </p:cNvPr>
          <p:cNvSpPr/>
          <p:nvPr/>
        </p:nvSpPr>
        <p:spPr>
          <a:xfrm>
            <a:off x="1804946" y="945292"/>
            <a:ext cx="9625054" cy="2862322"/>
          </a:xfrm>
          <a:prstGeom prst="rect">
            <a:avLst/>
          </a:prstGeom>
        </p:spPr>
        <p:txBody>
          <a:bodyPr wrap="square">
            <a:spAutoFit/>
          </a:bodyPr>
          <a:lstStyle/>
          <a:p>
            <a:r>
              <a:rPr lang="nl-NL" sz="2000" i="1" u="sng" dirty="0"/>
              <a:t>Verbale term 				Numerieke bewijskracht  </a:t>
            </a:r>
          </a:p>
          <a:p>
            <a:r>
              <a:rPr lang="nl-NL" sz="2000" dirty="0"/>
              <a:t>ongeveer even waarschijnlijk 		1 – 2  </a:t>
            </a:r>
          </a:p>
          <a:p>
            <a:r>
              <a:rPr lang="nl-NL" sz="2000" dirty="0"/>
              <a:t>iets waarschijnlijker 			2 – 10 </a:t>
            </a:r>
          </a:p>
          <a:p>
            <a:r>
              <a:rPr lang="nl-NL" sz="2000" dirty="0"/>
              <a:t>waarschijnlijker 				10 – 100 </a:t>
            </a:r>
          </a:p>
          <a:p>
            <a:r>
              <a:rPr lang="nl-NL" sz="2000" dirty="0"/>
              <a:t>veel waarschijnlijker 			100 – 10.000 </a:t>
            </a:r>
          </a:p>
          <a:p>
            <a:r>
              <a:rPr lang="nl-NL" sz="2000" dirty="0"/>
              <a:t>zeer veel waarschijnlijker 			10.000 – 1.000.000 </a:t>
            </a:r>
          </a:p>
          <a:p>
            <a:r>
              <a:rPr lang="nl-NL" sz="2000" dirty="0"/>
              <a:t>extreem veel waarschijnlijker 		&gt; 1.000.000 </a:t>
            </a:r>
          </a:p>
          <a:p>
            <a:r>
              <a:rPr lang="nl-NL" sz="2000" dirty="0"/>
              <a:t>				</a:t>
            </a:r>
          </a:p>
          <a:p>
            <a:r>
              <a:rPr lang="nl-NL" sz="1400" dirty="0"/>
              <a:t>nfi-vakbijlage-waarschijnlijkheidstermen-versie-2.1-oktober-2014</a:t>
            </a:r>
          </a:p>
        </p:txBody>
      </p:sp>
      <p:sp>
        <p:nvSpPr>
          <p:cNvPr id="6" name="Rechthoek 5">
            <a:extLst>
              <a:ext uri="{FF2B5EF4-FFF2-40B4-BE49-F238E27FC236}">
                <a16:creationId xmlns:a16="http://schemas.microsoft.com/office/drawing/2014/main" id="{30083A6B-D7BE-6B35-1A92-57E456B3ACA4}"/>
              </a:ext>
            </a:extLst>
          </p:cNvPr>
          <p:cNvSpPr/>
          <p:nvPr/>
        </p:nvSpPr>
        <p:spPr>
          <a:xfrm>
            <a:off x="1490869" y="3995245"/>
            <a:ext cx="7863840" cy="1631216"/>
          </a:xfrm>
          <a:prstGeom prst="rect">
            <a:avLst/>
          </a:prstGeom>
        </p:spPr>
        <p:txBody>
          <a:bodyPr wrap="square">
            <a:spAutoFit/>
          </a:bodyPr>
          <a:lstStyle/>
          <a:p>
            <a:pPr marL="342900" indent="-342900">
              <a:buClr>
                <a:schemeClr val="tx2"/>
              </a:buClr>
              <a:buFont typeface="Wingdings" panose="05000000000000000000" pitchFamily="2" charset="2"/>
              <a:buChar char="Ø"/>
            </a:pPr>
            <a:r>
              <a:rPr lang="nl-NL" sz="2000" dirty="0"/>
              <a:t>De resultaten van het onderzoek zijn waarschijnlijker wanneer hypothese 1 waar is, dan wanneer hypothese 2 waar is.</a:t>
            </a:r>
          </a:p>
          <a:p>
            <a:pPr>
              <a:buClr>
                <a:schemeClr val="tx2"/>
              </a:buClr>
            </a:pPr>
            <a:endParaRPr lang="nl-NL" sz="2000" dirty="0"/>
          </a:p>
          <a:p>
            <a:pPr marL="342900" indent="-342900">
              <a:buClr>
                <a:schemeClr val="tx2"/>
              </a:buClr>
              <a:buFont typeface="Wingdings" panose="05000000000000000000" pitchFamily="2" charset="2"/>
              <a:buChar char="Ø"/>
            </a:pPr>
            <a:r>
              <a:rPr lang="nl-NL" sz="2000" dirty="0"/>
              <a:t>De resultaten van het onderzoek zijn extreem veel waarschijnlijker wanneer hypothese 2 waar is, dan wanneer hypothese 1 waar is. </a:t>
            </a:r>
          </a:p>
        </p:txBody>
      </p:sp>
      <p:sp>
        <p:nvSpPr>
          <p:cNvPr id="7" name="Titel 1">
            <a:extLst>
              <a:ext uri="{FF2B5EF4-FFF2-40B4-BE49-F238E27FC236}">
                <a16:creationId xmlns:a16="http://schemas.microsoft.com/office/drawing/2014/main" id="{BE074C27-E86B-5D49-D668-71D4F8FA3676}"/>
              </a:ext>
            </a:extLst>
          </p:cNvPr>
          <p:cNvSpPr txBox="1">
            <a:spLocks/>
          </p:cNvSpPr>
          <p:nvPr/>
        </p:nvSpPr>
        <p:spPr>
          <a:xfrm>
            <a:off x="1490869" y="180973"/>
            <a:ext cx="8229600" cy="1143000"/>
          </a:xfrm>
          <a:prstGeom prst="rect">
            <a:avLst/>
          </a:prstGeom>
        </p:spPr>
        <p:txBody>
          <a:bodyPr rtlCol="0">
            <a:norm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nl-NL" sz="3200" b="1" i="1" dirty="0">
                <a:effectLst>
                  <a:outerShdw blurRad="38100" dist="38100" dir="2700000" algn="tl">
                    <a:srgbClr val="000000">
                      <a:alpha val="43137"/>
                    </a:srgbClr>
                  </a:outerShdw>
                </a:effectLst>
              </a:rPr>
              <a:t>Waarschijnlijkheidstermen (LR)</a:t>
            </a:r>
          </a:p>
          <a:p>
            <a:pPr fontAlgn="auto">
              <a:spcAft>
                <a:spcPts val="0"/>
              </a:spcAft>
              <a:defRPr/>
            </a:pPr>
            <a:endParaRPr lang="nl-NL" sz="3200" b="1" i="1" dirty="0">
              <a:effectLst>
                <a:outerShdw blurRad="38100" dist="38100" dir="2700000" algn="tl">
                  <a:srgbClr val="000000">
                    <a:alpha val="43137"/>
                  </a:srgbClr>
                </a:outerShdw>
              </a:effectLst>
            </a:endParaRPr>
          </a:p>
        </p:txBody>
      </p:sp>
      <p:pic>
        <p:nvPicPr>
          <p:cNvPr id="11" name="Afbeelding 10">
            <a:extLst>
              <a:ext uri="{FF2B5EF4-FFF2-40B4-BE49-F238E27FC236}">
                <a16:creationId xmlns:a16="http://schemas.microsoft.com/office/drawing/2014/main" id="{FEC1CF4B-76AC-A86E-190F-2BE095926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967" y="5673883"/>
            <a:ext cx="968802" cy="968802"/>
          </a:xfrm>
          <a:prstGeom prst="rect">
            <a:avLst/>
          </a:prstGeom>
        </p:spPr>
      </p:pic>
      <p:pic>
        <p:nvPicPr>
          <p:cNvPr id="12" name="Afbeelding 11">
            <a:extLst>
              <a:ext uri="{FF2B5EF4-FFF2-40B4-BE49-F238E27FC236}">
                <a16:creationId xmlns:a16="http://schemas.microsoft.com/office/drawing/2014/main" id="{E9CCC773-C9EB-033D-A04E-7E0DA6F9F05E}"/>
              </a:ext>
            </a:extLst>
          </p:cNvPr>
          <p:cNvPicPr>
            <a:picLocks noChangeAspect="1"/>
          </p:cNvPicPr>
          <p:nvPr/>
        </p:nvPicPr>
        <p:blipFill>
          <a:blip r:embed="rId3"/>
          <a:stretch>
            <a:fillRect/>
          </a:stretch>
        </p:blipFill>
        <p:spPr>
          <a:xfrm>
            <a:off x="223232" y="5954023"/>
            <a:ext cx="1661228" cy="618889"/>
          </a:xfrm>
          <a:prstGeom prst="rect">
            <a:avLst/>
          </a:prstGeom>
        </p:spPr>
      </p:pic>
    </p:spTree>
    <p:extLst>
      <p:ext uri="{BB962C8B-B14F-4D97-AF65-F5344CB8AC3E}">
        <p14:creationId xmlns:p14="http://schemas.microsoft.com/office/powerpoint/2010/main" val="91384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1798731_TF12214701" id="{DE682070-C949-4464-8C34-C2C0CDA1A51C}" vid="{636CFBFB-3B0F-4CA7-A9FE-772FB4F86CE2}"/>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{6306FDF1-2BE3-4F06-B372-8ED5858944A3}TFe887d8cf-77a9-48cd-9a74-d8d08097a61c44a54066_win32-3ea5b32035e4</Template>
  <TotalTime>4216</TotalTime>
  <Words>1175</Words>
  <Application>Microsoft Office PowerPoint</Application>
  <PresentationFormat>Breedbeeld</PresentationFormat>
  <Paragraphs>172</Paragraphs>
  <Slides>16</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16</vt:i4>
      </vt:variant>
    </vt:vector>
  </HeadingPairs>
  <TitlesOfParts>
    <vt:vector size="23" baseType="lpstr">
      <vt:lpstr>Arial</vt:lpstr>
      <vt:lpstr>Calibri</vt:lpstr>
      <vt:lpstr>Goudy Old Style</vt:lpstr>
      <vt:lpstr>Times New Roman</vt:lpstr>
      <vt:lpstr>Wingdings</vt:lpstr>
      <vt:lpstr>Wingdings 2</vt:lpstr>
      <vt:lpstr>SlateVTI</vt:lpstr>
      <vt:lpstr>Forensische Toxicologie</vt:lpstr>
      <vt:lpstr>PowerPoint-presentatie</vt:lpstr>
      <vt:lpstr>PowerPoint-presentatie</vt:lpstr>
      <vt:lpstr>PowerPoint-presentatie</vt:lpstr>
      <vt:lpstr>PowerPoint-presentatie</vt:lpstr>
      <vt:lpstr>PowerPoint-presentatie</vt:lpstr>
      <vt:lpstr>PowerPoint-presentatie</vt:lpstr>
      <vt:lpstr>Wat betekent het als er staat: test positief?</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Marco Bosmans</dc:creator>
  <cp:lastModifiedBy>Marco Bosmans</cp:lastModifiedBy>
  <cp:revision>6</cp:revision>
  <dcterms:created xsi:type="dcterms:W3CDTF">2025-11-10T07:46:04Z</dcterms:created>
  <dcterms:modified xsi:type="dcterms:W3CDTF">2025-11-13T06:04:17Z</dcterms:modified>
</cp:coreProperties>
</file>